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Lst>
  <p:sldSz cx="9144000" cy="5143500" type="screen16x9"/>
  <p:notesSz cx="6858000" cy="9144000"/>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A77C8"/>
    <a:srgbClr val="2358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909" autoAdjust="0"/>
    <p:restoredTop sz="82985" autoAdjust="0"/>
  </p:normalViewPr>
  <p:slideViewPr>
    <p:cSldViewPr snapToGrid="0" snapToObjects="1">
      <p:cViewPr varScale="1">
        <p:scale>
          <a:sx n="84" d="100"/>
          <a:sy n="84" d="100"/>
        </p:scale>
        <p:origin x="192" y="8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C955A-B8AD-CC4F-985E-FAAA486E769A}" type="datetimeFigureOut">
              <a:rPr lang="en-US" smtClean="0"/>
              <a:t>5/3/22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8D646A-7141-7A4A-99CA-03479E84EE5A}" type="slidenum">
              <a:rPr lang="en-US" smtClean="0"/>
              <a:t>‹#›</a:t>
            </a:fld>
            <a:endParaRPr lang="en-US"/>
          </a:p>
        </p:txBody>
      </p:sp>
    </p:spTree>
    <p:extLst>
      <p:ext uri="{BB962C8B-B14F-4D97-AF65-F5344CB8AC3E}">
        <p14:creationId xmlns:p14="http://schemas.microsoft.com/office/powerpoint/2010/main" val="2114932340"/>
      </p:ext>
    </p:extLst>
  </p:cSld>
  <p:clrMap bg1="lt1" tx1="dk1" bg2="lt2" tx2="dk2" accent1="accent1" accent2="accent2" accent3="accent3" accent4="accent4" accent5="accent5" accent6="accent6" hlink="hlink" folHlink="folHlink"/>
  <p:notesStyle>
    <a:lvl1pPr marL="0" algn="l" defTabSz="457181" rtl="0" eaLnBrk="1" latinLnBrk="0" hangingPunct="1">
      <a:defRPr sz="1200" kern="1200">
        <a:solidFill>
          <a:schemeClr val="tx1"/>
        </a:solidFill>
        <a:latin typeface="+mn-lt"/>
        <a:ea typeface="+mn-ea"/>
        <a:cs typeface="+mn-cs"/>
      </a:defRPr>
    </a:lvl1pPr>
    <a:lvl2pPr marL="457181" algn="l" defTabSz="457181" rtl="0" eaLnBrk="1" latinLnBrk="0" hangingPunct="1">
      <a:defRPr sz="1200" kern="1200">
        <a:solidFill>
          <a:schemeClr val="tx1"/>
        </a:solidFill>
        <a:latin typeface="+mn-lt"/>
        <a:ea typeface="+mn-ea"/>
        <a:cs typeface="+mn-cs"/>
      </a:defRPr>
    </a:lvl2pPr>
    <a:lvl3pPr marL="914362" algn="l" defTabSz="457181" rtl="0" eaLnBrk="1" latinLnBrk="0" hangingPunct="1">
      <a:defRPr sz="1200" kern="1200">
        <a:solidFill>
          <a:schemeClr val="tx1"/>
        </a:solidFill>
        <a:latin typeface="+mn-lt"/>
        <a:ea typeface="+mn-ea"/>
        <a:cs typeface="+mn-cs"/>
      </a:defRPr>
    </a:lvl3pPr>
    <a:lvl4pPr marL="1371543" algn="l" defTabSz="457181" rtl="0" eaLnBrk="1" latinLnBrk="0" hangingPunct="1">
      <a:defRPr sz="1200" kern="1200">
        <a:solidFill>
          <a:schemeClr val="tx1"/>
        </a:solidFill>
        <a:latin typeface="+mn-lt"/>
        <a:ea typeface="+mn-ea"/>
        <a:cs typeface="+mn-cs"/>
      </a:defRPr>
    </a:lvl4pPr>
    <a:lvl5pPr marL="1828724" algn="l" defTabSz="457181" rtl="0" eaLnBrk="1" latinLnBrk="0" hangingPunct="1">
      <a:defRPr sz="1200" kern="1200">
        <a:solidFill>
          <a:schemeClr val="tx1"/>
        </a:solidFill>
        <a:latin typeface="+mn-lt"/>
        <a:ea typeface="+mn-ea"/>
        <a:cs typeface="+mn-cs"/>
      </a:defRPr>
    </a:lvl5pPr>
    <a:lvl6pPr marL="2285905" algn="l" defTabSz="457181" rtl="0" eaLnBrk="1" latinLnBrk="0" hangingPunct="1">
      <a:defRPr sz="1200" kern="1200">
        <a:solidFill>
          <a:schemeClr val="tx1"/>
        </a:solidFill>
        <a:latin typeface="+mn-lt"/>
        <a:ea typeface="+mn-ea"/>
        <a:cs typeface="+mn-cs"/>
      </a:defRPr>
    </a:lvl6pPr>
    <a:lvl7pPr marL="2743086" algn="l" defTabSz="457181" rtl="0" eaLnBrk="1" latinLnBrk="0" hangingPunct="1">
      <a:defRPr sz="1200" kern="1200">
        <a:solidFill>
          <a:schemeClr val="tx1"/>
        </a:solidFill>
        <a:latin typeface="+mn-lt"/>
        <a:ea typeface="+mn-ea"/>
        <a:cs typeface="+mn-cs"/>
      </a:defRPr>
    </a:lvl7pPr>
    <a:lvl8pPr marL="3200266"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session can</a:t>
            </a:r>
            <a:r>
              <a:rPr lang="en-US" sz="1200" i="1" kern="1200" baseline="0" dirty="0">
                <a:solidFill>
                  <a:schemeClr val="tx1"/>
                </a:solidFill>
                <a:effectLst/>
                <a:latin typeface="+mn-lt"/>
                <a:ea typeface="+mn-ea"/>
                <a:cs typeface="+mn-cs"/>
              </a:rPr>
              <a:t> be conducted at any point after the Introductory Session, in other words when the facilitator deems it appropriate.  This session is all about study strategies and skills that are essential for students’ academic success.  It can be given before other sequential sessions, and then revisited at the end to brush up and self evaluate strategies and plans.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Ask students if they know what this picture is about. </a:t>
            </a:r>
            <a:r>
              <a:rPr lang="en-US" sz="1200" i="1" kern="1200" baseline="0" dirty="0">
                <a:solidFill>
                  <a:schemeClr val="tx1"/>
                </a:solidFill>
                <a:effectLst/>
                <a:latin typeface="+mn-lt"/>
                <a:ea typeface="+mn-ea"/>
                <a:cs typeface="+mn-cs"/>
              </a:rPr>
              <a:t> (Background: The picture is about chess. </a:t>
            </a:r>
            <a:r>
              <a:rPr lang="en-US" sz="1200" b="0" i="1" kern="1200" dirty="0">
                <a:solidFill>
                  <a:schemeClr val="tx1"/>
                </a:solidFill>
                <a:effectLst/>
                <a:latin typeface="+mn-lt"/>
                <a:ea typeface="+mn-ea"/>
                <a:cs typeface="+mn-cs"/>
              </a:rPr>
              <a:t>Chess is a two-player strategy board game played on a chessboard, a checkered game board with 64 squares arranged in an 8×8 grid. The objective of the modern chess game is to force the opponent's most important piece, the king, into checkmate. Checkmate is a position in which the king cannot be moved to avoid capture. The player with the white pieces begins the game by moving a piece to another square following the rules that govern piece movement. The players alternate moves until one player is either checkmated, resigns, or there is a draw. Thousands of books have been published relating to the strategies during the three key stages of chess, including the opening, the middle game, and the end game. (http://</a:t>
            </a:r>
            <a:r>
              <a:rPr lang="en-US" sz="1200" b="0" i="1" kern="1200" dirty="0" err="1">
                <a:solidFill>
                  <a:schemeClr val="tx1"/>
                </a:solidFill>
                <a:effectLst/>
                <a:latin typeface="+mn-lt"/>
                <a:ea typeface="+mn-ea"/>
                <a:cs typeface="+mn-cs"/>
              </a:rPr>
              <a:t>www.encyclopedia.com</a:t>
            </a:r>
            <a:r>
              <a:rPr lang="en-US" sz="1200" b="0" i="1" kern="1200" dirty="0">
                <a:solidFill>
                  <a:schemeClr val="tx1"/>
                </a:solidFill>
                <a:effectLst/>
                <a:latin typeface="+mn-lt"/>
                <a:ea typeface="+mn-ea"/>
                <a:cs typeface="+mn-cs"/>
              </a:rPr>
              <a:t>/sports-and-everyday-life/games/games-and-hobbies/chess)</a:t>
            </a:r>
          </a:p>
        </p:txBody>
      </p:sp>
      <p:sp>
        <p:nvSpPr>
          <p:cNvPr id="4" name="Slide Number Placeholder 3"/>
          <p:cNvSpPr>
            <a:spLocks noGrp="1"/>
          </p:cNvSpPr>
          <p:nvPr>
            <p:ph type="sldNum" sz="quarter" idx="10"/>
          </p:nvPr>
        </p:nvSpPr>
        <p:spPr/>
        <p:txBody>
          <a:bodyPr/>
          <a:lstStyle/>
          <a:p>
            <a:fld id="{9A8D646A-7141-7A4A-99CA-03479E84EE5A}" type="slidenum">
              <a:rPr lang="en-US" smtClean="0"/>
              <a:t>1</a:t>
            </a:fld>
            <a:endParaRPr lang="en-US"/>
          </a:p>
        </p:txBody>
      </p:sp>
    </p:spTree>
    <p:extLst>
      <p:ext uri="{BB962C8B-B14F-4D97-AF65-F5344CB8AC3E}">
        <p14:creationId xmlns:p14="http://schemas.microsoft.com/office/powerpoint/2010/main" val="406272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Ask</a:t>
            </a:r>
            <a:r>
              <a:rPr lang="en-US" sz="1200" i="1" kern="1200" baseline="0" dirty="0">
                <a:solidFill>
                  <a:schemeClr val="tx1"/>
                </a:solidFill>
                <a:effectLst/>
                <a:latin typeface="+mn-lt"/>
                <a:ea typeface="+mn-ea"/>
                <a:cs typeface="+mn-cs"/>
              </a:rPr>
              <a:t> students if they know how to take good notes. Have them share with a partner what they think the best way to take notes in class is.  Have a discussion about annotating strategies.  </a:t>
            </a: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 </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10</a:t>
            </a:fld>
            <a:endParaRPr lang="en-US"/>
          </a:p>
        </p:txBody>
      </p:sp>
    </p:spTree>
    <p:extLst>
      <p:ext uri="{BB962C8B-B14F-4D97-AF65-F5344CB8AC3E}">
        <p14:creationId xmlns:p14="http://schemas.microsoft.com/office/powerpoint/2010/main" val="167239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text on student</a:t>
            </a:r>
            <a:r>
              <a:rPr lang="en-US" sz="1200" i="1" kern="1200" baseline="0" dirty="0">
                <a:solidFill>
                  <a:schemeClr val="tx1"/>
                </a:solidFill>
                <a:effectLst/>
                <a:latin typeface="+mn-lt"/>
                <a:ea typeface="+mn-ea"/>
                <a:cs typeface="+mn-cs"/>
              </a:rPr>
              <a:t> book p</a:t>
            </a:r>
            <a:r>
              <a:rPr lang="en-US" sz="1200" i="1" kern="1200" dirty="0">
                <a:solidFill>
                  <a:schemeClr val="tx1"/>
                </a:solidFill>
                <a:effectLst/>
                <a:latin typeface="+mn-lt"/>
                <a:ea typeface="+mn-ea"/>
                <a:cs typeface="+mn-cs"/>
              </a:rPr>
              <a:t>age 54 about note taking skills.</a:t>
            </a:r>
            <a:r>
              <a:rPr lang="en-US" sz="1200" i="1"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11</a:t>
            </a:fld>
            <a:endParaRPr lang="en-US"/>
          </a:p>
        </p:txBody>
      </p:sp>
    </p:spTree>
    <p:extLst>
      <p:ext uri="{BB962C8B-B14F-4D97-AF65-F5344CB8AC3E}">
        <p14:creationId xmlns:p14="http://schemas.microsoft.com/office/powerpoint/2010/main" val="61265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with students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outline sample </a:t>
            </a:r>
            <a:r>
              <a:rPr lang="en-US" sz="1200" kern="1200" baseline="0" dirty="0">
                <a:solidFill>
                  <a:schemeClr val="tx1"/>
                </a:solidFill>
                <a:effectLst/>
                <a:latin typeface="+mn-lt"/>
                <a:ea typeface="+mn-ea"/>
                <a:cs typeface="+mn-cs"/>
              </a:rPr>
              <a:t>on page 55 of their books.</a:t>
            </a:r>
            <a:r>
              <a:rPr lang="en-US" sz="1200" kern="1200" dirty="0">
                <a:solidFill>
                  <a:schemeClr val="tx1"/>
                </a:solidFill>
                <a:effectLst/>
                <a:latin typeface="+mn-lt"/>
                <a:ea typeface="+mn-ea"/>
                <a:cs typeface="+mn-cs"/>
              </a:rPr>
              <a:t> Ask students to create a similar outline using a text of theirs, have them outline their notes or text</a:t>
            </a:r>
            <a:r>
              <a:rPr lang="en-US" sz="1200" kern="1200" baseline="0" dirty="0">
                <a:solidFill>
                  <a:schemeClr val="tx1"/>
                </a:solidFill>
                <a:effectLst/>
                <a:latin typeface="+mn-lt"/>
                <a:ea typeface="+mn-ea"/>
                <a:cs typeface="+mn-cs"/>
              </a:rPr>
              <a:t> chapters </a:t>
            </a:r>
            <a:r>
              <a:rPr lang="en-US" sz="1200" kern="1200" dirty="0">
                <a:solidFill>
                  <a:schemeClr val="tx1"/>
                </a:solidFill>
                <a:effectLst/>
                <a:latin typeface="+mn-lt"/>
                <a:ea typeface="+mn-ea"/>
                <a:cs typeface="+mn-cs"/>
              </a:rPr>
              <a:t>from one of their classes. Explain that these notes can be hand written or typed. Read page 56</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the student book</a:t>
            </a:r>
            <a:r>
              <a:rPr lang="en-US" sz="1200" kern="1200" baseline="0" dirty="0">
                <a:solidFill>
                  <a:schemeClr val="tx1"/>
                </a:solidFill>
                <a:effectLst/>
                <a:latin typeface="+mn-lt"/>
                <a:ea typeface="+mn-ea"/>
                <a:cs typeface="+mn-cs"/>
              </a:rPr>
              <a:t> with them.  </a:t>
            </a:r>
          </a:p>
          <a:p>
            <a:r>
              <a:rPr lang="en-US" sz="1200" kern="1200" baseline="0" dirty="0">
                <a:solidFill>
                  <a:schemeClr val="tx1"/>
                </a:solidFill>
                <a:effectLst/>
                <a:latin typeface="+mn-lt"/>
                <a:ea typeface="+mn-ea"/>
                <a:cs typeface="+mn-cs"/>
              </a:rPr>
              <a:t>See facilitator guide for an extension activity and learning abbreviations for shorthand and taking notes faster.</a:t>
            </a:r>
          </a:p>
          <a:p>
            <a:r>
              <a:rPr lang="en-US" sz="1200" kern="1200" baseline="0" dirty="0">
                <a:solidFill>
                  <a:schemeClr val="tx1"/>
                </a:solidFill>
                <a:effectLst/>
                <a:latin typeface="+mn-lt"/>
                <a:ea typeface="+mn-ea"/>
                <a:cs typeface="+mn-cs"/>
              </a:rPr>
              <a:t>If time allows, extend the session to allow students to bring in notes from other classes and practice the organization of their class notes.  Have them share with their peers what they’ve done.  Share with them that the action to explain their notes to another is another way to digest the information they’ve organized and will serve to help them learn the material more thoroughly.</a:t>
            </a:r>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12</a:t>
            </a:fld>
            <a:endParaRPr lang="en-US"/>
          </a:p>
        </p:txBody>
      </p:sp>
    </p:spTree>
    <p:extLst>
      <p:ext uri="{BB962C8B-B14F-4D97-AF65-F5344CB8AC3E}">
        <p14:creationId xmlns:p14="http://schemas.microsoft.com/office/powerpoint/2010/main" val="1545195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1" fontAlgn="auto" latinLnBrk="0" hangingPunct="1">
              <a:lnSpc>
                <a:spcPct val="100000"/>
              </a:lnSpc>
              <a:spcBef>
                <a:spcPts val="0"/>
              </a:spcBef>
              <a:spcAft>
                <a:spcPts val="0"/>
              </a:spcAft>
              <a:buClrTx/>
              <a:buSzTx/>
              <a:buFontTx/>
              <a:buNone/>
              <a:tabLst/>
              <a:defRPr/>
            </a:pPr>
            <a:r>
              <a:rPr lang="en-US" sz="1200" b="0" i="1" dirty="0"/>
              <a:t>By the end of this presentation, students</a:t>
            </a:r>
            <a:r>
              <a:rPr lang="en-US" sz="1200" b="0" i="1" baseline="0" dirty="0"/>
              <a:t> should feel more comfortable with the idea that they have the tools to be successful academically.  </a:t>
            </a:r>
            <a:r>
              <a:rPr lang="en-US" sz="1200" b="0" i="1" baseline="0"/>
              <a:t>They should go back to this chapter and review strategies, and seek help from their school counselors or other adults in their lives if they need additional support.</a:t>
            </a:r>
            <a:endParaRPr lang="en-US" sz="1200" b="0" i="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13</a:t>
            </a:fld>
            <a:endParaRPr lang="en-US"/>
          </a:p>
        </p:txBody>
      </p:sp>
    </p:spTree>
    <p:extLst>
      <p:ext uri="{BB962C8B-B14F-4D97-AF65-F5344CB8AC3E}">
        <p14:creationId xmlns:p14="http://schemas.microsoft.com/office/powerpoint/2010/main" val="196865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Ask students if they know what this quote is about. </a:t>
            </a:r>
            <a:r>
              <a:rPr lang="en-US" sz="1200" i="1"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Confirm with students that academic success is the endgame and that they need to have their eyes on success while using skills and strategies to accomplish it.</a:t>
            </a:r>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2</a:t>
            </a:fld>
            <a:endParaRPr lang="en-US"/>
          </a:p>
        </p:txBody>
      </p:sp>
    </p:spTree>
    <p:extLst>
      <p:ext uri="{BB962C8B-B14F-4D97-AF65-F5344CB8AC3E}">
        <p14:creationId xmlns:p14="http://schemas.microsoft.com/office/powerpoint/2010/main" val="68742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analyze this picture of Zebras.  What do they see first? How do they distinguish between the animals? (find the eyes</a:t>
            </a:r>
            <a:r>
              <a:rPr lang="en-US" baseline="0" dirty="0"/>
              <a:t> and nose/mouth).</a:t>
            </a:r>
            <a:r>
              <a:rPr lang="en-US" dirty="0"/>
              <a:t>  Ask how</a:t>
            </a:r>
            <a:r>
              <a:rPr lang="en-US" baseline="0" dirty="0"/>
              <a:t> individuals can relate to this picture. Ask if they have to overcome challenges to find things in life. Make reference to how individuals determine the most important and relevant things in life that need to be prioritize. Analyze with students what is important for being academically successful. </a:t>
            </a:r>
          </a:p>
          <a:p>
            <a:r>
              <a:rPr lang="en-US" baseline="0" dirty="0"/>
              <a:t>Ask: </a:t>
            </a:r>
          </a:p>
          <a:p>
            <a:pPr marL="171450" indent="-171450">
              <a:buFont typeface="Arial"/>
              <a:buChar char="•"/>
            </a:pPr>
            <a:r>
              <a:rPr lang="en-US" baseline="0" dirty="0"/>
              <a:t>What do you need to do to find your zebra/success strategies, amidst all of the different strips/distractions to your main object/goal?</a:t>
            </a:r>
          </a:p>
          <a:p>
            <a:pPr marL="171450" indent="-171450">
              <a:buFont typeface="Arial"/>
              <a:buChar char="•"/>
            </a:pPr>
            <a:r>
              <a:rPr lang="en-US" baseline="0" dirty="0"/>
              <a:t>What kind of strategies do you need to use to have a successful academic endgame? – take volunteer examples. </a:t>
            </a:r>
          </a:p>
          <a:p>
            <a:pPr marL="171450" indent="-171450">
              <a:buFont typeface="Arial"/>
              <a:buChar char="•"/>
            </a:pPr>
            <a:r>
              <a:rPr lang="en-US" baseline="0" dirty="0"/>
              <a:t>Have you done everything you need to do to be successful in school? </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3</a:t>
            </a:fld>
            <a:endParaRPr lang="en-US"/>
          </a:p>
        </p:txBody>
      </p:sp>
    </p:spTree>
    <p:extLst>
      <p:ext uri="{BB962C8B-B14F-4D97-AF65-F5344CB8AC3E}">
        <p14:creationId xmlns:p14="http://schemas.microsoft.com/office/powerpoint/2010/main" val="4409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Complete page 47 in the student book.</a:t>
            </a:r>
          </a:p>
        </p:txBody>
      </p:sp>
      <p:sp>
        <p:nvSpPr>
          <p:cNvPr id="4" name="Slide Number Placeholder 3"/>
          <p:cNvSpPr>
            <a:spLocks noGrp="1"/>
          </p:cNvSpPr>
          <p:nvPr>
            <p:ph type="sldNum" sz="quarter" idx="10"/>
          </p:nvPr>
        </p:nvSpPr>
        <p:spPr/>
        <p:txBody>
          <a:bodyPr/>
          <a:lstStyle/>
          <a:p>
            <a:fld id="{9A8D646A-7141-7A4A-99CA-03479E84EE5A}" type="slidenum">
              <a:rPr lang="en-US" smtClean="0"/>
              <a:t>4</a:t>
            </a:fld>
            <a:endParaRPr lang="en-US"/>
          </a:p>
        </p:txBody>
      </p:sp>
    </p:spTree>
    <p:extLst>
      <p:ext uri="{BB962C8B-B14F-4D97-AF65-F5344CB8AC3E}">
        <p14:creationId xmlns:p14="http://schemas.microsoft.com/office/powerpoint/2010/main" val="19423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pages 50-53 with students.</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activities</a:t>
            </a:r>
            <a:r>
              <a:rPr lang="en-US" sz="1200" i="1" kern="1200" baseline="0" dirty="0">
                <a:solidFill>
                  <a:schemeClr val="tx1"/>
                </a:solidFill>
                <a:effectLst/>
                <a:latin typeface="+mn-lt"/>
                <a:ea typeface="+mn-ea"/>
                <a:cs typeface="+mn-cs"/>
              </a:rPr>
              <a:t> on pages 48 and 49 are for students to think about the tools that help them reach their academic goals.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Have students review each section and reflect on the challenges they have to face and what they can do to improve their study habits.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This is the longest part of the activity and can take 30 minutes or more depending on the students.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For students who need extra supports, show the </a:t>
            </a:r>
            <a:r>
              <a:rPr lang="en-US" sz="1200" i="1" kern="1200" baseline="0" dirty="0" err="1">
                <a:solidFill>
                  <a:schemeClr val="tx1"/>
                </a:solidFill>
                <a:effectLst/>
                <a:latin typeface="+mn-lt"/>
                <a:ea typeface="+mn-ea"/>
                <a:cs typeface="+mn-cs"/>
              </a:rPr>
              <a:t>ebook</a:t>
            </a:r>
            <a:r>
              <a:rPr lang="en-US" sz="1200" i="1" kern="1200" baseline="0" dirty="0">
                <a:solidFill>
                  <a:schemeClr val="tx1"/>
                </a:solidFill>
                <a:effectLst/>
                <a:latin typeface="+mn-lt"/>
                <a:ea typeface="+mn-ea"/>
                <a:cs typeface="+mn-cs"/>
              </a:rPr>
              <a:t> on the screen and go over it with them.  They may also work in pairs or very small groups to complete (EL students especially).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Additional English language support is found in the facilitator guide.</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5</a:t>
            </a:fld>
            <a:endParaRPr lang="en-US"/>
          </a:p>
        </p:txBody>
      </p:sp>
    </p:spTree>
    <p:extLst>
      <p:ext uri="{BB962C8B-B14F-4D97-AF65-F5344CB8AC3E}">
        <p14:creationId xmlns:p14="http://schemas.microsoft.com/office/powerpoint/2010/main" val="151295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a:t>
            </a:r>
            <a:r>
              <a:rPr lang="en-US" sz="1200" i="1" kern="1200" baseline="0" dirty="0">
                <a:solidFill>
                  <a:schemeClr val="tx1"/>
                </a:solidFill>
                <a:effectLst/>
                <a:latin typeface="+mn-lt"/>
                <a:ea typeface="+mn-ea"/>
                <a:cs typeface="+mn-cs"/>
              </a:rPr>
              <a:t> the best habits, challenges, and strategies regarding study time on the student book page 50.</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6</a:t>
            </a:fld>
            <a:endParaRPr lang="en-US"/>
          </a:p>
        </p:txBody>
      </p:sp>
    </p:spTree>
    <p:extLst>
      <p:ext uri="{BB962C8B-B14F-4D97-AF65-F5344CB8AC3E}">
        <p14:creationId xmlns:p14="http://schemas.microsoft.com/office/powerpoint/2010/main" val="330321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a:t>
            </a:r>
            <a:r>
              <a:rPr lang="en-US" sz="1200" i="1" kern="1200" baseline="0" dirty="0">
                <a:solidFill>
                  <a:schemeClr val="tx1"/>
                </a:solidFill>
                <a:effectLst/>
                <a:latin typeface="+mn-lt"/>
                <a:ea typeface="+mn-ea"/>
                <a:cs typeface="+mn-cs"/>
              </a:rPr>
              <a:t> the best habits, challenges, and strategies regarding managing information, clarifying questions, and study tactics in the student book page 50-52.</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7</a:t>
            </a:fld>
            <a:endParaRPr lang="en-US"/>
          </a:p>
        </p:txBody>
      </p:sp>
    </p:spTree>
    <p:extLst>
      <p:ext uri="{BB962C8B-B14F-4D97-AF65-F5344CB8AC3E}">
        <p14:creationId xmlns:p14="http://schemas.microsoft.com/office/powerpoint/2010/main" val="2958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a:t>
            </a:r>
            <a:r>
              <a:rPr lang="en-US" sz="1200" i="1" kern="1200" baseline="0" dirty="0">
                <a:solidFill>
                  <a:schemeClr val="tx1"/>
                </a:solidFill>
                <a:effectLst/>
                <a:latin typeface="+mn-lt"/>
                <a:ea typeface="+mn-ea"/>
                <a:cs typeface="+mn-cs"/>
              </a:rPr>
              <a:t> the best habits, challenges, and strategies regarding study place, and the ability to focus on the task on pages 52-52.</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8</a:t>
            </a:fld>
            <a:endParaRPr lang="en-US"/>
          </a:p>
        </p:txBody>
      </p:sp>
    </p:spTree>
    <p:extLst>
      <p:ext uri="{BB962C8B-B14F-4D97-AF65-F5344CB8AC3E}">
        <p14:creationId xmlns:p14="http://schemas.microsoft.com/office/powerpoint/2010/main" val="118224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go back to the original response as to what they think</a:t>
            </a:r>
            <a:r>
              <a:rPr lang="en-US" baseline="0" dirty="0"/>
              <a:t> they can improve in their study habits.  Then ask them to compare what they’ve learned about good study habits and have them add to the reflection.. With things they feel they understood to be important to them from the points presented about academic success.  Have them share with a partner the best part of this study habits session that they learned.</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9</a:t>
            </a:fld>
            <a:endParaRPr lang="en-US"/>
          </a:p>
        </p:txBody>
      </p:sp>
    </p:spTree>
    <p:extLst>
      <p:ext uri="{BB962C8B-B14F-4D97-AF65-F5344CB8AC3E}">
        <p14:creationId xmlns:p14="http://schemas.microsoft.com/office/powerpoint/2010/main" val="161302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65168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05868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17194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010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50461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45584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B61128-990F-D145-BCC5-B3CD4879BEFD}" type="datetimeFigureOut">
              <a:rPr lang="en-US" smtClean="0"/>
              <a:t>5/3/22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24895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B61128-990F-D145-BCC5-B3CD4879BEFD}" type="datetimeFigureOut">
              <a:rPr lang="en-US" smtClean="0"/>
              <a:t>5/3/22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52150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61128-990F-D145-BCC5-B3CD4879BEFD}" type="datetimeFigureOut">
              <a:rPr lang="en-US" smtClean="0"/>
              <a:t>5/3/22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384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62555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72129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5AB61128-990F-D145-BCC5-B3CD4879BEFD}" type="datetimeFigureOut">
              <a:rPr lang="en-US" smtClean="0"/>
              <a:t>5/3/22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F7EF832A-1647-0441-A0E0-CB59642A42AB}" type="slidenum">
              <a:rPr lang="en-US" smtClean="0"/>
              <a:t>‹#›</a:t>
            </a:fld>
            <a:endParaRPr lang="en-US"/>
          </a:p>
        </p:txBody>
      </p:sp>
    </p:spTree>
    <p:extLst>
      <p:ext uri="{BB962C8B-B14F-4D97-AF65-F5344CB8AC3E}">
        <p14:creationId xmlns:p14="http://schemas.microsoft.com/office/powerpoint/2010/main" val="3436186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1"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1" rtl="0" eaLnBrk="1" latinLnBrk="0" hangingPunct="1">
        <a:spcBef>
          <a:spcPct val="20000"/>
        </a:spcBef>
        <a:buFont typeface="Arial"/>
        <a:buChar char="•"/>
        <a:defRPr sz="3200" kern="1200">
          <a:solidFill>
            <a:schemeClr val="tx1"/>
          </a:solidFill>
          <a:latin typeface="+mn-lt"/>
          <a:ea typeface="+mn-ea"/>
          <a:cs typeface="+mn-cs"/>
        </a:defRPr>
      </a:lvl1pPr>
      <a:lvl2pPr marL="742919" indent="-285738" algn="l" defTabSz="457181" rtl="0" eaLnBrk="1" latinLnBrk="0" hangingPunct="1">
        <a:spcBef>
          <a:spcPct val="20000"/>
        </a:spcBef>
        <a:buFont typeface="Arial"/>
        <a:buChar char="–"/>
        <a:defRPr sz="2800" kern="1200">
          <a:solidFill>
            <a:schemeClr val="tx1"/>
          </a:solidFill>
          <a:latin typeface="+mn-lt"/>
          <a:ea typeface="+mn-ea"/>
          <a:cs typeface="+mn-cs"/>
        </a:defRPr>
      </a:lvl2pPr>
      <a:lvl3pPr marL="1142952" indent="-228591" algn="l" defTabSz="457181" rtl="0" eaLnBrk="1" latinLnBrk="0" hangingPunct="1">
        <a:spcBef>
          <a:spcPct val="20000"/>
        </a:spcBef>
        <a:buFont typeface="Arial"/>
        <a:buChar char="•"/>
        <a:defRPr sz="2400" kern="1200">
          <a:solidFill>
            <a:schemeClr val="tx1"/>
          </a:solidFill>
          <a:latin typeface="+mn-lt"/>
          <a:ea typeface="+mn-ea"/>
          <a:cs typeface="+mn-cs"/>
        </a:defRPr>
      </a:lvl3pPr>
      <a:lvl4pPr marL="1600134" indent="-228591" algn="l" defTabSz="457181" rtl="0" eaLnBrk="1" latinLnBrk="0" hangingPunct="1">
        <a:spcBef>
          <a:spcPct val="20000"/>
        </a:spcBef>
        <a:buFont typeface="Arial"/>
        <a:buChar char="–"/>
        <a:defRPr sz="2000" kern="1200">
          <a:solidFill>
            <a:schemeClr val="tx1"/>
          </a:solidFill>
          <a:latin typeface="+mn-lt"/>
          <a:ea typeface="+mn-ea"/>
          <a:cs typeface="+mn-cs"/>
        </a:defRPr>
      </a:lvl4pPr>
      <a:lvl5pPr marL="2057314" indent="-228591" algn="l" defTabSz="457181" rtl="0" eaLnBrk="1" latinLnBrk="0" hangingPunct="1">
        <a:spcBef>
          <a:spcPct val="20000"/>
        </a:spcBef>
        <a:buFont typeface="Arial"/>
        <a:buChar char="»"/>
        <a:defRPr sz="2000" kern="1200">
          <a:solidFill>
            <a:schemeClr val="tx1"/>
          </a:solidFill>
          <a:latin typeface="+mn-lt"/>
          <a:ea typeface="+mn-ea"/>
          <a:cs typeface="+mn-cs"/>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9042" b="6450"/>
          <a:stretch/>
        </p:blipFill>
        <p:spPr>
          <a:xfrm flipH="1">
            <a:off x="-5" y="-1"/>
            <a:ext cx="9144000" cy="5143501"/>
          </a:xfrm>
          <a:prstGeom prst="rect">
            <a:avLst/>
          </a:prstGeom>
        </p:spPr>
      </p:pic>
      <p:sp>
        <p:nvSpPr>
          <p:cNvPr id="24" name="Rectangle 23"/>
          <p:cNvSpPr/>
          <p:nvPr/>
        </p:nvSpPr>
        <p:spPr>
          <a:xfrm>
            <a:off x="413953" y="-1"/>
            <a:ext cx="2894932" cy="5143501"/>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0" y="4114068"/>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4125207"/>
            <a:ext cx="8792877" cy="523220"/>
          </a:xfrm>
          <a:prstGeom prst="rect">
            <a:avLst/>
          </a:prstGeom>
          <a:noFill/>
          <a:ln>
            <a:noFill/>
          </a:ln>
        </p:spPr>
        <p:txBody>
          <a:bodyPr wrap="square" rtlCol="0">
            <a:spAutoFit/>
          </a:bodyPr>
          <a:lstStyle/>
          <a:p>
            <a:pPr algn="r"/>
            <a:r>
              <a:rPr lang="en-US" sz="2800" b="1" dirty="0">
                <a:solidFill>
                  <a:schemeClr val="bg1"/>
                </a:solidFill>
                <a:latin typeface="Arial"/>
                <a:cs typeface="Arial"/>
              </a:rPr>
              <a:t>STRATEGIES</a:t>
            </a:r>
          </a:p>
        </p:txBody>
      </p:sp>
      <p:sp>
        <p:nvSpPr>
          <p:cNvPr id="32" name="Rectangle 31"/>
          <p:cNvSpPr/>
          <p:nvPr/>
        </p:nvSpPr>
        <p:spPr>
          <a:xfrm>
            <a:off x="0" y="4523072"/>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95092" y="4648427"/>
            <a:ext cx="4197785" cy="338554"/>
          </a:xfrm>
          <a:prstGeom prst="rect">
            <a:avLst/>
          </a:prstGeom>
          <a:noFill/>
        </p:spPr>
        <p:txBody>
          <a:bodyPr wrap="square" rtlCol="0">
            <a:spAutoFit/>
          </a:bodyPr>
          <a:lstStyle/>
          <a:p>
            <a:pPr algn="r"/>
            <a:r>
              <a:rPr lang="en-US" sz="1600" dirty="0">
                <a:solidFill>
                  <a:srgbClr val="FFFFFF"/>
                </a:solidFill>
                <a:latin typeface="Arial"/>
                <a:cs typeface="Arial"/>
              </a:rPr>
              <a:t>A PATH FOR STUDENTS’ SUCCESS</a:t>
            </a:r>
          </a:p>
        </p:txBody>
      </p:sp>
      <p:sp>
        <p:nvSpPr>
          <p:cNvPr id="23" name="Rectangle 22"/>
          <p:cNvSpPr/>
          <p:nvPr/>
        </p:nvSpPr>
        <p:spPr>
          <a:xfrm>
            <a:off x="-5" y="-1"/>
            <a:ext cx="9144000" cy="409004"/>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 y="70449"/>
            <a:ext cx="9144000" cy="338554"/>
          </a:xfrm>
          <a:prstGeom prst="rect">
            <a:avLst/>
          </a:prstGeom>
          <a:noFill/>
        </p:spPr>
        <p:txBody>
          <a:bodyPr wrap="square" rtlCol="0">
            <a:spAutoFit/>
          </a:bodyPr>
          <a:lstStyle/>
          <a:p>
            <a:pPr algn="ctr"/>
            <a:r>
              <a:rPr lang="en-US" sz="1600" dirty="0">
                <a:solidFill>
                  <a:schemeClr val="accent1">
                    <a:lumMod val="60000"/>
                    <a:lumOff val="40000"/>
                  </a:schemeClr>
                </a:solidFill>
                <a:latin typeface="Arial"/>
                <a:cs typeface="Arial"/>
              </a:rPr>
              <a:t>INSPIRATION    DETERMINATION    EXPECTATIONS    ACTIONS    STRATEGIES</a:t>
            </a:r>
          </a:p>
        </p:txBody>
      </p:sp>
      <p:pic>
        <p:nvPicPr>
          <p:cNvPr id="11" name="Picture 10">
            <a:extLst>
              <a:ext uri="{FF2B5EF4-FFF2-40B4-BE49-F238E27FC236}">
                <a16:creationId xmlns:a16="http://schemas.microsoft.com/office/drawing/2014/main" id="{C52D8710-42CB-9D45-9CBA-7F654AFEB535}"/>
              </a:ext>
            </a:extLst>
          </p:cNvPr>
          <p:cNvPicPr>
            <a:picLocks noChangeAspect="1"/>
          </p:cNvPicPr>
          <p:nvPr/>
        </p:nvPicPr>
        <p:blipFill>
          <a:blip r:embed="rId4"/>
          <a:stretch>
            <a:fillRect/>
          </a:stretch>
        </p:blipFill>
        <p:spPr>
          <a:xfrm>
            <a:off x="893831" y="818007"/>
            <a:ext cx="2038772" cy="2817815"/>
          </a:xfrm>
          <a:prstGeom prst="rect">
            <a:avLst/>
          </a:prstGeom>
        </p:spPr>
      </p:pic>
    </p:spTree>
    <p:extLst>
      <p:ext uri="{BB962C8B-B14F-4D97-AF65-F5344CB8AC3E}">
        <p14:creationId xmlns:p14="http://schemas.microsoft.com/office/powerpoint/2010/main" val="7817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3"/>
            <a:ext cx="9135255" cy="5124308"/>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NOTETAKING SKILLS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PAGES 54 - 56</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245360"/>
            <a:ext cx="9144000" cy="870663"/>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0" y="2305933"/>
            <a:ext cx="9143999"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What does it mean to have a bird’s eye view?</a:t>
            </a:r>
          </a:p>
        </p:txBody>
      </p:sp>
      <p:sp>
        <p:nvSpPr>
          <p:cNvPr id="9" name="Rectangle 8"/>
          <p:cNvSpPr/>
          <p:nvPr/>
        </p:nvSpPr>
        <p:spPr>
          <a:xfrm>
            <a:off x="0" y="2633180"/>
            <a:ext cx="9123679" cy="369332"/>
          </a:xfrm>
          <a:prstGeom prst="rect">
            <a:avLst/>
          </a:prstGeom>
        </p:spPr>
        <p:txBody>
          <a:bodyPr wrap="square">
            <a:spAutoFit/>
          </a:bodyPr>
          <a:lstStyle/>
          <a:p>
            <a:pPr algn="ctr"/>
            <a:r>
              <a:rPr lang="en-US" dirty="0">
                <a:latin typeface="Arial" charset="0"/>
                <a:ea typeface="Arial" charset="0"/>
                <a:cs typeface="Arial" charset="0"/>
              </a:rPr>
              <a:t>Look for clues on what stands out as important. </a:t>
            </a:r>
            <a:r>
              <a:rPr lang="en-US" b="1" dirty="0">
                <a:solidFill>
                  <a:srgbClr val="FFC000"/>
                </a:solidFill>
                <a:latin typeface="Arial" charset="0"/>
                <a:ea typeface="Arial" charset="0"/>
                <a:cs typeface="Arial" charset="0"/>
              </a:rPr>
              <a:t>ORGANIZE YOUR NOTES!</a:t>
            </a:r>
          </a:p>
        </p:txBody>
      </p:sp>
      <p:pic>
        <p:nvPicPr>
          <p:cNvPr id="10" name="Picture 9">
            <a:extLst>
              <a:ext uri="{FF2B5EF4-FFF2-40B4-BE49-F238E27FC236}">
                <a16:creationId xmlns:a16="http://schemas.microsoft.com/office/drawing/2014/main" id="{3212EDBD-8B2E-9147-B278-89816BC56B86}"/>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2055991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45008" b="29290"/>
          <a:stretch/>
        </p:blipFill>
        <p:spPr>
          <a:xfrm>
            <a:off x="1287897" y="786113"/>
            <a:ext cx="6773066" cy="2176041"/>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NOTETAKING SKILLS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PAGES 54 - 56</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919618" y="3426339"/>
            <a:ext cx="4994020" cy="923330"/>
          </a:xfrm>
          <a:prstGeom prst="rect">
            <a:avLst/>
          </a:prstGeom>
        </p:spPr>
        <p:txBody>
          <a:bodyPr wrap="square">
            <a:spAutoFit/>
          </a:bodyPr>
          <a:lstStyle/>
          <a:p>
            <a:r>
              <a:rPr lang="en-US" dirty="0">
                <a:solidFill>
                  <a:srgbClr val="333333"/>
                </a:solidFill>
                <a:latin typeface="Arial" charset="0"/>
                <a:ea typeface="Arial" charset="0"/>
                <a:cs typeface="Arial" charset="0"/>
              </a:rPr>
              <a:t>How do you know what to write in your notes?</a:t>
            </a:r>
          </a:p>
          <a:p>
            <a:endParaRPr lang="en-US" dirty="0">
              <a:solidFill>
                <a:srgbClr val="333333"/>
              </a:solidFill>
              <a:latin typeface="Arial" charset="0"/>
              <a:ea typeface="Arial" charset="0"/>
              <a:cs typeface="Arial" charset="0"/>
            </a:endParaRPr>
          </a:p>
          <a:p>
            <a:r>
              <a:rPr lang="en-US" dirty="0">
                <a:solidFill>
                  <a:srgbClr val="333333"/>
                </a:solidFill>
                <a:latin typeface="Arial" charset="0"/>
                <a:ea typeface="Arial" charset="0"/>
                <a:cs typeface="Arial" charset="0"/>
              </a:rPr>
              <a:t>How do you organize what you wrote?</a:t>
            </a:r>
          </a:p>
        </p:txBody>
      </p:sp>
      <p:sp>
        <p:nvSpPr>
          <p:cNvPr id="11" name="Rectangle 10"/>
          <p:cNvSpPr/>
          <p:nvPr/>
        </p:nvSpPr>
        <p:spPr>
          <a:xfrm>
            <a:off x="1653440" y="3171062"/>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2" name="Rectangle 11"/>
          <p:cNvSpPr/>
          <p:nvPr/>
        </p:nvSpPr>
        <p:spPr>
          <a:xfrm>
            <a:off x="1653440" y="3764894"/>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pic>
        <p:nvPicPr>
          <p:cNvPr id="14" name="Picture 13">
            <a:extLst>
              <a:ext uri="{FF2B5EF4-FFF2-40B4-BE49-F238E27FC236}">
                <a16:creationId xmlns:a16="http://schemas.microsoft.com/office/drawing/2014/main" id="{B3F5BEB5-2FFA-BC47-98B2-F42C0E4FC95E}"/>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99066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720" y="0"/>
            <a:ext cx="5054280" cy="5143500"/>
          </a:xfrm>
          <a:prstGeom prst="rect">
            <a:avLst/>
          </a:prstGeom>
        </p:spPr>
      </p:pic>
      <p:sp>
        <p:nvSpPr>
          <p:cNvPr id="4" name="Rectangle 3"/>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ORGANIZING YOUR NOTES</a:t>
            </a:r>
          </a:p>
        </p:txBody>
      </p:sp>
      <p:sp>
        <p:nvSpPr>
          <p:cNvPr id="6" name="Rectangle 5"/>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94562" y="818008"/>
            <a:ext cx="4132162" cy="395076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7018" t="18667" r="15379" b="12888"/>
          <a:stretch/>
        </p:blipFill>
        <p:spPr>
          <a:xfrm>
            <a:off x="958961" y="1030146"/>
            <a:ext cx="2806494" cy="3551741"/>
          </a:xfrm>
          <a:prstGeom prst="rect">
            <a:avLst/>
          </a:prstGeom>
        </p:spPr>
      </p:pic>
      <p:pic>
        <p:nvPicPr>
          <p:cNvPr id="10" name="Picture 9">
            <a:extLst>
              <a:ext uri="{FF2B5EF4-FFF2-40B4-BE49-F238E27FC236}">
                <a16:creationId xmlns:a16="http://schemas.microsoft.com/office/drawing/2014/main" id="{BFDCECA5-2DBE-6649-848F-043A28361C60}"/>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74322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59126"/>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4369286"/>
            <a:ext cx="8792877" cy="523220"/>
          </a:xfrm>
          <a:prstGeom prst="rect">
            <a:avLst/>
          </a:prstGeom>
          <a:noFill/>
        </p:spPr>
        <p:txBody>
          <a:bodyPr wrap="square" rtlCol="0">
            <a:spAutoFit/>
          </a:bodyPr>
          <a:lstStyle/>
          <a:p>
            <a:pPr algn="r"/>
            <a:r>
              <a:rPr lang="en-US" sz="2800" b="1" dirty="0">
                <a:solidFill>
                  <a:schemeClr val="bg1"/>
                </a:solidFill>
                <a:latin typeface="Arial"/>
                <a:cs typeface="Arial"/>
              </a:rPr>
              <a:t>A Path for Students’ Success</a:t>
            </a:r>
          </a:p>
        </p:txBody>
      </p:sp>
      <p:sp>
        <p:nvSpPr>
          <p:cNvPr id="5" name="Rectangle 4"/>
          <p:cNvSpPr/>
          <p:nvPr/>
        </p:nvSpPr>
        <p:spPr>
          <a:xfrm>
            <a:off x="0" y="4768130"/>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761457" y="893628"/>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I</a:t>
            </a:r>
            <a:r>
              <a:rPr lang="en-US" sz="2800" b="1" dirty="0">
                <a:solidFill>
                  <a:schemeClr val="accent1">
                    <a:lumMod val="75000"/>
                  </a:schemeClr>
                </a:solidFill>
                <a:latin typeface="Arial Black" charset="0"/>
                <a:ea typeface="Arial Black" charset="0"/>
                <a:cs typeface="Arial Black" charset="0"/>
              </a:rPr>
              <a:t>NSPIRATION</a:t>
            </a:r>
          </a:p>
        </p:txBody>
      </p:sp>
      <p:sp>
        <p:nvSpPr>
          <p:cNvPr id="7" name="Rectangle 6"/>
          <p:cNvSpPr/>
          <p:nvPr/>
        </p:nvSpPr>
        <p:spPr>
          <a:xfrm>
            <a:off x="4122963" y="1335004"/>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D</a:t>
            </a:r>
            <a:r>
              <a:rPr lang="en-US" sz="2800" b="1" dirty="0">
                <a:solidFill>
                  <a:schemeClr val="accent1">
                    <a:lumMod val="75000"/>
                  </a:schemeClr>
                </a:solidFill>
                <a:latin typeface="Arial Black" charset="0"/>
                <a:ea typeface="Arial Black" charset="0"/>
                <a:cs typeface="Arial Black" charset="0"/>
              </a:rPr>
              <a:t>ETERMINATION</a:t>
            </a:r>
          </a:p>
        </p:txBody>
      </p:sp>
      <p:sp>
        <p:nvSpPr>
          <p:cNvPr id="8" name="Rectangle 7"/>
          <p:cNvSpPr/>
          <p:nvPr/>
        </p:nvSpPr>
        <p:spPr>
          <a:xfrm>
            <a:off x="3984734" y="1786540"/>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E</a:t>
            </a:r>
            <a:r>
              <a:rPr lang="en-US" sz="2800" b="1" dirty="0">
                <a:solidFill>
                  <a:schemeClr val="accent1">
                    <a:lumMod val="75000"/>
                  </a:schemeClr>
                </a:solidFill>
                <a:latin typeface="Arial Black" charset="0"/>
                <a:ea typeface="Arial Black" charset="0"/>
                <a:cs typeface="Arial Black" charset="0"/>
              </a:rPr>
              <a:t>XPECTATIONS</a:t>
            </a:r>
          </a:p>
        </p:txBody>
      </p:sp>
      <p:sp>
        <p:nvSpPr>
          <p:cNvPr id="9" name="Rectangle 8"/>
          <p:cNvSpPr/>
          <p:nvPr/>
        </p:nvSpPr>
        <p:spPr>
          <a:xfrm>
            <a:off x="3222910" y="2252781"/>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A</a:t>
            </a:r>
            <a:r>
              <a:rPr lang="en-US" sz="2800" b="1" dirty="0">
                <a:solidFill>
                  <a:schemeClr val="accent1">
                    <a:lumMod val="75000"/>
                  </a:schemeClr>
                </a:solidFill>
                <a:latin typeface="Arial Black" charset="0"/>
                <a:ea typeface="Arial Black" charset="0"/>
                <a:cs typeface="Arial Black" charset="0"/>
              </a:rPr>
              <a:t>CTION</a:t>
            </a:r>
          </a:p>
        </p:txBody>
      </p:sp>
      <p:sp>
        <p:nvSpPr>
          <p:cNvPr id="10" name="Rectangle 9"/>
          <p:cNvSpPr/>
          <p:nvPr/>
        </p:nvSpPr>
        <p:spPr>
          <a:xfrm>
            <a:off x="3708291" y="2704317"/>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S</a:t>
            </a:r>
            <a:r>
              <a:rPr lang="en-US" sz="2800" b="1" dirty="0">
                <a:solidFill>
                  <a:schemeClr val="accent1">
                    <a:lumMod val="75000"/>
                  </a:schemeClr>
                </a:solidFill>
                <a:latin typeface="Arial Black" charset="0"/>
                <a:ea typeface="Arial Black" charset="0"/>
                <a:cs typeface="Arial Black" charset="0"/>
              </a:rPr>
              <a:t>TRATEGIES</a:t>
            </a:r>
          </a:p>
        </p:txBody>
      </p:sp>
      <p:pic>
        <p:nvPicPr>
          <p:cNvPr id="11" name="Picture 10">
            <a:extLst>
              <a:ext uri="{FF2B5EF4-FFF2-40B4-BE49-F238E27FC236}">
                <a16:creationId xmlns:a16="http://schemas.microsoft.com/office/drawing/2014/main" id="{947E521E-1056-C146-85B5-CD3C2991E928}"/>
              </a:ext>
            </a:extLst>
          </p:cNvPr>
          <p:cNvPicPr>
            <a:picLocks noChangeAspect="1"/>
          </p:cNvPicPr>
          <p:nvPr/>
        </p:nvPicPr>
        <p:blipFill>
          <a:blip r:embed="rId3"/>
          <a:stretch>
            <a:fillRect/>
          </a:stretch>
        </p:blipFill>
        <p:spPr>
          <a:xfrm>
            <a:off x="1057022" y="615020"/>
            <a:ext cx="2321265" cy="3208252"/>
          </a:xfrm>
          <a:prstGeom prst="rect">
            <a:avLst/>
          </a:prstGeom>
        </p:spPr>
      </p:pic>
    </p:spTree>
    <p:extLst>
      <p:ext uri="{BB962C8B-B14F-4D97-AF65-F5344CB8AC3E}">
        <p14:creationId xmlns:p14="http://schemas.microsoft.com/office/powerpoint/2010/main" val="107405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322" b="12170"/>
          <a:stretch/>
        </p:blipFill>
        <p:spPr>
          <a:xfrm>
            <a:off x="0" y="1"/>
            <a:ext cx="9144000" cy="5143500"/>
          </a:xfrm>
          <a:prstGeom prst="rect">
            <a:avLst/>
          </a:prstGeom>
        </p:spPr>
      </p:pic>
      <p:sp>
        <p:nvSpPr>
          <p:cNvPr id="5" name="Rectangle 4"/>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2880" y="10160"/>
            <a:ext cx="8792877" cy="400110"/>
          </a:xfrm>
          <a:prstGeom prst="rect">
            <a:avLst/>
          </a:prstGeom>
          <a:noFill/>
        </p:spPr>
        <p:txBody>
          <a:bodyPr wrap="square" rtlCol="0">
            <a:spAutoFit/>
          </a:bodyPr>
          <a:lstStyle/>
          <a:p>
            <a:pPr algn="r"/>
            <a:r>
              <a:rPr lang="en-US" sz="2000" dirty="0">
                <a:solidFill>
                  <a:srgbClr val="FFC000"/>
                </a:solidFill>
                <a:latin typeface="Arial" charset="0"/>
                <a:ea typeface="Arial" charset="0"/>
                <a:cs typeface="Arial" charset="0"/>
              </a:rPr>
              <a:t>STRATEGIES</a:t>
            </a:r>
            <a:r>
              <a:rPr lang="en-US" sz="2000" dirty="0">
                <a:solidFill>
                  <a:schemeClr val="accent6"/>
                </a:solidFill>
                <a:latin typeface="Arial" charset="0"/>
                <a:ea typeface="Arial" charset="0"/>
                <a:cs typeface="Arial" charset="0"/>
              </a:rPr>
              <a:t> </a:t>
            </a:r>
            <a:r>
              <a:rPr lang="en-US" sz="2000" dirty="0">
                <a:solidFill>
                  <a:schemeClr val="bg1"/>
                </a:solidFill>
                <a:latin typeface="Arial" charset="0"/>
                <a:ea typeface="Arial" charset="0"/>
                <a:cs typeface="Arial" charset="0"/>
              </a:rPr>
              <a:t>FOR STUDY SUCCESS</a:t>
            </a:r>
          </a:p>
        </p:txBody>
      </p:sp>
      <p:sp>
        <p:nvSpPr>
          <p:cNvPr id="7" name="Rectangle 6"/>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887" y="2696472"/>
            <a:ext cx="9147142" cy="1123171"/>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3" name="Rectangle 12"/>
          <p:cNvSpPr/>
          <p:nvPr/>
        </p:nvSpPr>
        <p:spPr>
          <a:xfrm>
            <a:off x="-11061" y="2861323"/>
            <a:ext cx="9144000" cy="830997"/>
          </a:xfrm>
          <a:prstGeom prst="rect">
            <a:avLst/>
          </a:prstGeom>
        </p:spPr>
        <p:txBody>
          <a:bodyPr wrap="square">
            <a:spAutoFit/>
          </a:bodyPr>
          <a:lstStyle/>
          <a:p>
            <a:pPr algn="ctr"/>
            <a:r>
              <a:rPr lang="en-US" sz="2400" b="1" dirty="0">
                <a:solidFill>
                  <a:schemeClr val="bg1"/>
                </a:solidFill>
                <a:latin typeface="Arial" charset="0"/>
                <a:ea typeface="Arial" charset="0"/>
                <a:cs typeface="Arial" charset="0"/>
              </a:rPr>
              <a:t>STRATEGIES YOU NEED TO KNOW FOR </a:t>
            </a:r>
          </a:p>
          <a:p>
            <a:pPr algn="ctr"/>
            <a:r>
              <a:rPr lang="en-US" sz="2400" b="1" dirty="0">
                <a:solidFill>
                  <a:schemeClr val="bg1"/>
                </a:solidFill>
                <a:latin typeface="Arial" charset="0"/>
                <a:ea typeface="Arial" charset="0"/>
                <a:cs typeface="Arial" charset="0"/>
              </a:rPr>
              <a:t>ACADEMIC SUCCESS</a:t>
            </a:r>
          </a:p>
        </p:txBody>
      </p:sp>
      <p:sp>
        <p:nvSpPr>
          <p:cNvPr id="14" name="Rectangle 13"/>
          <p:cNvSpPr/>
          <p:nvPr/>
        </p:nvSpPr>
        <p:spPr>
          <a:xfrm>
            <a:off x="0" y="694620"/>
            <a:ext cx="9123679" cy="892552"/>
          </a:xfrm>
          <a:prstGeom prst="rect">
            <a:avLst/>
          </a:prstGeom>
        </p:spPr>
        <p:txBody>
          <a:bodyPr wrap="square">
            <a:spAutoFit/>
          </a:bodyPr>
          <a:lstStyle/>
          <a:p>
            <a:pPr algn="ctr"/>
            <a:r>
              <a:rPr lang="en-US" b="1" dirty="0">
                <a:solidFill>
                  <a:schemeClr val="bg1"/>
                </a:solidFill>
                <a:latin typeface="Arial Black" charset="0"/>
                <a:ea typeface="Arial Black" charset="0"/>
                <a:cs typeface="Arial Black" charset="0"/>
              </a:rPr>
              <a:t>"To succeed, you must study the endgame </a:t>
            </a:r>
          </a:p>
          <a:p>
            <a:pPr algn="ctr"/>
            <a:r>
              <a:rPr lang="en-US" b="1" dirty="0">
                <a:solidFill>
                  <a:schemeClr val="bg1"/>
                </a:solidFill>
                <a:latin typeface="Arial Black" charset="0"/>
                <a:ea typeface="Arial Black" charset="0"/>
                <a:cs typeface="Arial Black" charset="0"/>
              </a:rPr>
              <a:t>before everything else.” </a:t>
            </a:r>
          </a:p>
          <a:p>
            <a:pPr algn="ctr"/>
            <a:r>
              <a:rPr lang="en-US" sz="1600" i="1" dirty="0">
                <a:solidFill>
                  <a:srgbClr val="FFC000"/>
                </a:solidFill>
                <a:latin typeface="Arial" charset="0"/>
                <a:ea typeface="Arial" charset="0"/>
                <a:cs typeface="Arial" charset="0"/>
              </a:rPr>
              <a:t>Chess Grandmaster José </a:t>
            </a:r>
            <a:r>
              <a:rPr lang="en-US" sz="1600" i="1" dirty="0" err="1">
                <a:solidFill>
                  <a:srgbClr val="FFC000"/>
                </a:solidFill>
                <a:latin typeface="Arial" charset="0"/>
                <a:ea typeface="Arial" charset="0"/>
                <a:cs typeface="Arial" charset="0"/>
              </a:rPr>
              <a:t>Raúl</a:t>
            </a:r>
            <a:r>
              <a:rPr lang="en-US" sz="1600" i="1" dirty="0">
                <a:solidFill>
                  <a:srgbClr val="FFC000"/>
                </a:solidFill>
                <a:latin typeface="Arial" charset="0"/>
                <a:ea typeface="Arial" charset="0"/>
                <a:cs typeface="Arial" charset="0"/>
              </a:rPr>
              <a:t> </a:t>
            </a:r>
            <a:r>
              <a:rPr lang="en-US" sz="1600" i="1" dirty="0" err="1">
                <a:solidFill>
                  <a:srgbClr val="FFC000"/>
                </a:solidFill>
                <a:latin typeface="Arial" charset="0"/>
                <a:ea typeface="Arial" charset="0"/>
                <a:cs typeface="Arial" charset="0"/>
              </a:rPr>
              <a:t>Capablanca</a:t>
            </a:r>
            <a:endParaRPr lang="en-US" sz="1600" i="1" dirty="0">
              <a:solidFill>
                <a:srgbClr val="FFC0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AB0F84A1-D9F6-5F44-929D-E5B0C9FB0E2D}"/>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59560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0" t="-2026" r="80" b="7667"/>
          <a:stretch/>
        </p:blipFill>
        <p:spPr>
          <a:xfrm>
            <a:off x="0" y="300942"/>
            <a:ext cx="9144000" cy="5034026"/>
          </a:xfrm>
          <a:prstGeom prst="rect">
            <a:avLst/>
          </a:prstGeom>
        </p:spPr>
      </p:pic>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STRATEGIES FOR ACADEMIC SUCCESS</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952804" y="1510044"/>
            <a:ext cx="3223671" cy="3950763"/>
          </a:xfrm>
          <a:prstGeom prst="rect">
            <a:avLst/>
          </a:prstGeom>
          <a:solidFill>
            <a:schemeClr val="bg1">
              <a:alpha val="6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9" name="Rectangle 8"/>
          <p:cNvSpPr/>
          <p:nvPr/>
        </p:nvSpPr>
        <p:spPr>
          <a:xfrm>
            <a:off x="4470534" y="1557210"/>
            <a:ext cx="4132161" cy="769441"/>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Find the Zebra </a:t>
            </a:r>
          </a:p>
          <a:p>
            <a:pPr algn="ctr"/>
            <a:r>
              <a:rPr lang="en-US" sz="2200" b="1" dirty="0">
                <a:solidFill>
                  <a:schemeClr val="accent1">
                    <a:lumMod val="75000"/>
                  </a:schemeClr>
                </a:solidFill>
                <a:latin typeface="Arial Black" charset="0"/>
                <a:ea typeface="Arial Black" charset="0"/>
                <a:cs typeface="Arial Black" charset="0"/>
              </a:rPr>
              <a:t>Among the Stripes</a:t>
            </a:r>
          </a:p>
        </p:txBody>
      </p:sp>
      <p:sp>
        <p:nvSpPr>
          <p:cNvPr id="10" name="Rectangle 9"/>
          <p:cNvSpPr/>
          <p:nvPr/>
        </p:nvSpPr>
        <p:spPr>
          <a:xfrm>
            <a:off x="4914089" y="2586687"/>
            <a:ext cx="3301100" cy="1477328"/>
          </a:xfrm>
          <a:prstGeom prst="rect">
            <a:avLst/>
          </a:prstGeom>
        </p:spPr>
        <p:txBody>
          <a:bodyPr wrap="square">
            <a:spAutoFit/>
          </a:bodyPr>
          <a:lstStyle/>
          <a:p>
            <a:pPr algn="ctr"/>
            <a:r>
              <a:rPr lang="en-US" dirty="0">
                <a:solidFill>
                  <a:srgbClr val="333333"/>
                </a:solidFill>
                <a:latin typeface="Arial" charset="0"/>
                <a:ea typeface="Arial" charset="0"/>
                <a:cs typeface="Arial" charset="0"/>
              </a:rPr>
              <a:t>What strategies are needed</a:t>
            </a:r>
            <a:endParaRPr lang="en-US" i="1" dirty="0">
              <a:latin typeface="Arial" charset="0"/>
              <a:ea typeface="Arial" charset="0"/>
              <a:cs typeface="Arial" charset="0"/>
            </a:endParaRPr>
          </a:p>
          <a:p>
            <a:pPr algn="ctr"/>
            <a:r>
              <a:rPr lang="en-US" dirty="0">
                <a:solidFill>
                  <a:srgbClr val="333333"/>
                </a:solidFill>
                <a:latin typeface="Arial" charset="0"/>
                <a:ea typeface="Arial" charset="0"/>
                <a:cs typeface="Arial" charset="0"/>
              </a:rPr>
              <a:t>for a successful academic endgame?</a:t>
            </a:r>
          </a:p>
          <a:p>
            <a:pPr algn="ctr"/>
            <a:endParaRPr lang="en-US" dirty="0">
              <a:solidFill>
                <a:srgbClr val="333333"/>
              </a:solidFill>
              <a:latin typeface="Arial" charset="0"/>
              <a:ea typeface="Arial" charset="0"/>
              <a:cs typeface="Arial" charset="0"/>
            </a:endParaRPr>
          </a:p>
          <a:p>
            <a:pPr algn="ctr"/>
            <a:r>
              <a:rPr lang="en-US" dirty="0">
                <a:solidFill>
                  <a:srgbClr val="333333"/>
                </a:solidFill>
                <a:latin typeface="Arial" charset="0"/>
                <a:ea typeface="Arial" charset="0"/>
                <a:cs typeface="Arial" charset="0"/>
              </a:rPr>
              <a:t>Decide what is important first.</a:t>
            </a:r>
          </a:p>
        </p:txBody>
      </p:sp>
      <p:pic>
        <p:nvPicPr>
          <p:cNvPr id="11" name="Picture 10">
            <a:extLst>
              <a:ext uri="{FF2B5EF4-FFF2-40B4-BE49-F238E27FC236}">
                <a16:creationId xmlns:a16="http://schemas.microsoft.com/office/drawing/2014/main" id="{F04FB584-5AEB-1545-88CD-EA5B0F9FC60A}"/>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8205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STRATEGIES FOR ACADEMIC SUCCESS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 47</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338244"/>
            <a:ext cx="3803904" cy="1200329"/>
          </a:xfrm>
          <a:prstGeom prst="rect">
            <a:avLst/>
          </a:prstGeom>
          <a:noFill/>
          <a:ln>
            <a:noFill/>
          </a:ln>
        </p:spPr>
        <p:txBody>
          <a:bodyPr wrap="square">
            <a:spAutoFit/>
          </a:bodyPr>
          <a:lstStyle/>
          <a:p>
            <a:endParaRPr lang="en-US" b="1" dirty="0">
              <a:solidFill>
                <a:schemeClr val="accent1">
                  <a:lumMod val="75000"/>
                </a:schemeClr>
              </a:solidFill>
              <a:latin typeface="Arial" charset="0"/>
              <a:ea typeface="Arial" charset="0"/>
              <a:cs typeface="Arial" charset="0"/>
            </a:endParaRPr>
          </a:p>
          <a:p>
            <a:pPr algn="ctr"/>
            <a:r>
              <a:rPr lang="en-US" b="1" dirty="0">
                <a:solidFill>
                  <a:schemeClr val="accent1">
                    <a:lumMod val="75000"/>
                  </a:schemeClr>
                </a:solidFill>
                <a:latin typeface="Arial" charset="0"/>
                <a:ea typeface="Arial" charset="0"/>
                <a:cs typeface="Arial" charset="0"/>
              </a:rPr>
              <a:t>What can you do to reach </a:t>
            </a:r>
          </a:p>
          <a:p>
            <a:pPr algn="ctr"/>
            <a:r>
              <a:rPr lang="en-US" b="1" dirty="0">
                <a:solidFill>
                  <a:schemeClr val="accent1">
                    <a:lumMod val="75000"/>
                  </a:schemeClr>
                </a:solidFill>
                <a:latin typeface="Arial" charset="0"/>
                <a:ea typeface="Arial" charset="0"/>
                <a:cs typeface="Arial" charset="0"/>
              </a:rPr>
              <a:t>your goals? What are </a:t>
            </a:r>
          </a:p>
          <a:p>
            <a:pPr algn="ctr"/>
            <a:r>
              <a:rPr lang="en-US" b="1" dirty="0">
                <a:solidFill>
                  <a:schemeClr val="accent1">
                    <a:lumMod val="75000"/>
                  </a:schemeClr>
                </a:solidFill>
                <a:latin typeface="Arial" charset="0"/>
                <a:ea typeface="Arial" charset="0"/>
                <a:cs typeface="Arial" charset="0"/>
              </a:rPr>
              <a:t>effective study techniques?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868"/>
          <a:stretch/>
        </p:blipFill>
        <p:spPr>
          <a:xfrm>
            <a:off x="0" y="1378713"/>
            <a:ext cx="4326384" cy="3764787"/>
          </a:xfrm>
          <a:prstGeom prst="rect">
            <a:avLst/>
          </a:prstGeom>
        </p:spPr>
      </p:pic>
      <p:pic>
        <p:nvPicPr>
          <p:cNvPr id="10" name="Picture 9">
            <a:extLst>
              <a:ext uri="{FF2B5EF4-FFF2-40B4-BE49-F238E27FC236}">
                <a16:creationId xmlns:a16="http://schemas.microsoft.com/office/drawing/2014/main" id="{1043721C-B204-6344-B627-2D0424ECE14C}"/>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7" name="Picture 6" descr="A picture containing timeline&#10;&#10;Description automatically generated">
            <a:extLst>
              <a:ext uri="{FF2B5EF4-FFF2-40B4-BE49-F238E27FC236}">
                <a16:creationId xmlns:a16="http://schemas.microsoft.com/office/drawing/2014/main" id="{195B822F-B239-132B-F9AE-94663F6A8F4F}"/>
              </a:ext>
            </a:extLst>
          </p:cNvPr>
          <p:cNvPicPr>
            <a:picLocks noChangeAspect="1"/>
          </p:cNvPicPr>
          <p:nvPr/>
        </p:nvPicPr>
        <p:blipFill>
          <a:blip r:embed="rId5"/>
          <a:stretch>
            <a:fillRect/>
          </a:stretch>
        </p:blipFill>
        <p:spPr>
          <a:xfrm>
            <a:off x="3544824" y="1862847"/>
            <a:ext cx="4618119" cy="2391526"/>
          </a:xfrm>
          <a:prstGeom prst="rect">
            <a:avLst/>
          </a:prstGeom>
        </p:spPr>
      </p:pic>
    </p:spTree>
    <p:extLst>
      <p:ext uri="{BB962C8B-B14F-4D97-AF65-F5344CB8AC3E}">
        <p14:creationId xmlns:p14="http://schemas.microsoft.com/office/powerpoint/2010/main" val="1651514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4056" r="28024"/>
          <a:stretch/>
        </p:blipFill>
        <p:spPr>
          <a:xfrm>
            <a:off x="2779776" y="418148"/>
            <a:ext cx="3648456" cy="4724336"/>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55834"/>
          <a:stretch/>
        </p:blipFill>
        <p:spPr>
          <a:xfrm>
            <a:off x="6428232" y="431356"/>
            <a:ext cx="2713736" cy="4734496"/>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7020" r="4580"/>
          <a:stretch/>
        </p:blipFill>
        <p:spPr>
          <a:xfrm>
            <a:off x="0" y="454723"/>
            <a:ext cx="2779776" cy="4688777"/>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1887" y="265176"/>
            <a:ext cx="2789631" cy="4877308"/>
          </a:xfrm>
          <a:prstGeom prst="rect">
            <a:avLst/>
          </a:prstGeom>
          <a:solidFill>
            <a:schemeClr val="accent1">
              <a:lumMod val="75000"/>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6" name="Rectangle 15"/>
          <p:cNvSpPr/>
          <p:nvPr/>
        </p:nvSpPr>
        <p:spPr>
          <a:xfrm>
            <a:off x="6428232" y="288544"/>
            <a:ext cx="2713736" cy="4877308"/>
          </a:xfrm>
          <a:prstGeom prst="rect">
            <a:avLst/>
          </a:prstGeom>
          <a:solidFill>
            <a:schemeClr val="accent1">
              <a:lumMod val="75000"/>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7" name="Rectangle 16"/>
          <p:cNvSpPr/>
          <p:nvPr/>
        </p:nvSpPr>
        <p:spPr>
          <a:xfrm>
            <a:off x="2777744" y="423478"/>
            <a:ext cx="3648456" cy="4726884"/>
          </a:xfrm>
          <a:prstGeom prst="rect">
            <a:avLst/>
          </a:prstGeom>
          <a:solidFill>
            <a:schemeClr val="bg1">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STRATEGIES FOR ACADEMIC SUCCESS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PAGES 48 - 53</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3919" y="2288331"/>
            <a:ext cx="2789631" cy="830997"/>
          </a:xfrm>
          <a:prstGeom prst="rect">
            <a:avLst/>
          </a:prstGeom>
        </p:spPr>
        <p:txBody>
          <a:bodyPr wrap="square">
            <a:spAutoFit/>
          </a:bodyPr>
          <a:lstStyle/>
          <a:p>
            <a:pPr algn="ctr"/>
            <a:r>
              <a:rPr lang="en-US" sz="2400" b="1" dirty="0">
                <a:solidFill>
                  <a:schemeClr val="bg1"/>
                </a:solidFill>
                <a:latin typeface="Arial" charset="0"/>
                <a:ea typeface="Arial" charset="0"/>
                <a:cs typeface="Arial" charset="0"/>
              </a:rPr>
              <a:t>BEST</a:t>
            </a:r>
          </a:p>
          <a:p>
            <a:pPr algn="ctr"/>
            <a:r>
              <a:rPr lang="en-US" sz="2400" b="1" dirty="0">
                <a:solidFill>
                  <a:schemeClr val="bg1"/>
                </a:solidFill>
                <a:latin typeface="Arial" charset="0"/>
                <a:ea typeface="Arial" charset="0"/>
                <a:cs typeface="Arial" charset="0"/>
              </a:rPr>
              <a:t>HABITS</a:t>
            </a:r>
          </a:p>
        </p:txBody>
      </p:sp>
      <p:sp>
        <p:nvSpPr>
          <p:cNvPr id="19" name="Rectangle 18"/>
          <p:cNvSpPr/>
          <p:nvPr/>
        </p:nvSpPr>
        <p:spPr>
          <a:xfrm>
            <a:off x="6429553" y="2103664"/>
            <a:ext cx="2714447" cy="1200329"/>
          </a:xfrm>
          <a:prstGeom prst="rect">
            <a:avLst/>
          </a:prstGeom>
        </p:spPr>
        <p:txBody>
          <a:bodyPr wrap="square">
            <a:spAutoFit/>
          </a:bodyPr>
          <a:lstStyle/>
          <a:p>
            <a:pPr algn="ctr"/>
            <a:r>
              <a:rPr lang="en-US" sz="2400" b="1" dirty="0">
                <a:solidFill>
                  <a:schemeClr val="bg1"/>
                </a:solidFill>
                <a:latin typeface="Arial" charset="0"/>
                <a:ea typeface="Arial" charset="0"/>
                <a:cs typeface="Arial" charset="0"/>
              </a:rPr>
              <a:t>STRATEGY</a:t>
            </a:r>
          </a:p>
          <a:p>
            <a:pPr algn="ctr"/>
            <a:r>
              <a:rPr lang="en-US" sz="2400" b="1" dirty="0">
                <a:solidFill>
                  <a:schemeClr val="bg1"/>
                </a:solidFill>
                <a:latin typeface="Arial" charset="0"/>
                <a:ea typeface="Arial" charset="0"/>
                <a:cs typeface="Arial" charset="0"/>
              </a:rPr>
              <a:t>FOR</a:t>
            </a:r>
          </a:p>
          <a:p>
            <a:pPr algn="ctr"/>
            <a:r>
              <a:rPr lang="en-US" sz="2400" b="1" dirty="0">
                <a:solidFill>
                  <a:schemeClr val="bg1"/>
                </a:solidFill>
                <a:latin typeface="Arial" charset="0"/>
                <a:ea typeface="Arial" charset="0"/>
                <a:cs typeface="Arial" charset="0"/>
              </a:rPr>
              <a:t>SUCCESS</a:t>
            </a:r>
          </a:p>
        </p:txBody>
      </p:sp>
      <p:sp>
        <p:nvSpPr>
          <p:cNvPr id="20" name="Rectangle 19"/>
          <p:cNvSpPr/>
          <p:nvPr/>
        </p:nvSpPr>
        <p:spPr>
          <a:xfrm>
            <a:off x="2775204" y="2472995"/>
            <a:ext cx="3648456" cy="461665"/>
          </a:xfrm>
          <a:prstGeom prst="rect">
            <a:avLst/>
          </a:prstGeom>
        </p:spPr>
        <p:txBody>
          <a:bodyPr wrap="square">
            <a:spAutoFit/>
          </a:bodyPr>
          <a:lstStyle/>
          <a:p>
            <a:pPr algn="ctr"/>
            <a:r>
              <a:rPr lang="en-US" sz="2400" b="1" dirty="0">
                <a:solidFill>
                  <a:schemeClr val="bg1"/>
                </a:solidFill>
                <a:latin typeface="Arial" charset="0"/>
                <a:ea typeface="Arial" charset="0"/>
                <a:cs typeface="Arial" charset="0"/>
              </a:rPr>
              <a:t>CHALLENGES</a:t>
            </a:r>
          </a:p>
        </p:txBody>
      </p:sp>
      <p:pic>
        <p:nvPicPr>
          <p:cNvPr id="15" name="Picture 14">
            <a:extLst>
              <a:ext uri="{FF2B5EF4-FFF2-40B4-BE49-F238E27FC236}">
                <a16:creationId xmlns:a16="http://schemas.microsoft.com/office/drawing/2014/main" id="{43991FC7-CBCD-024C-9AE8-309B4D9A5BEA}"/>
              </a:ext>
            </a:extLst>
          </p:cNvPr>
          <p:cNvPicPr>
            <a:picLocks noChangeAspect="1"/>
          </p:cNvPicPr>
          <p:nvPr/>
        </p:nvPicPr>
        <p:blipFill>
          <a:blip r:embed="rId6"/>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337566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270" r="47477"/>
          <a:stretch/>
        </p:blipFill>
        <p:spPr>
          <a:xfrm>
            <a:off x="-3651" y="409004"/>
            <a:ext cx="4074291" cy="4734496"/>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STRATEGIES FOR ACADEMIC SUCCESS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PAGES 48 - 53</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433" y="850170"/>
            <a:ext cx="1736778" cy="1940560"/>
          </a:xfrm>
          <a:prstGeom prst="rect">
            <a:avLst/>
          </a:prstGeom>
        </p:spPr>
      </p:pic>
      <p:sp>
        <p:nvSpPr>
          <p:cNvPr id="8" name="Rectangle 7"/>
          <p:cNvSpPr/>
          <p:nvPr/>
        </p:nvSpPr>
        <p:spPr>
          <a:xfrm>
            <a:off x="4070640" y="2765906"/>
            <a:ext cx="5053040" cy="523220"/>
          </a:xfrm>
          <a:prstGeom prst="rect">
            <a:avLst/>
          </a:prstGeom>
        </p:spPr>
        <p:txBody>
          <a:bodyPr wrap="square">
            <a:spAutoFit/>
          </a:bodyPr>
          <a:lstStyle/>
          <a:p>
            <a:pPr algn="ctr"/>
            <a:r>
              <a:rPr lang="en-US" sz="2800" b="1" dirty="0">
                <a:solidFill>
                  <a:srgbClr val="FFC000"/>
                </a:solidFill>
                <a:latin typeface="Arial" charset="0"/>
                <a:ea typeface="Arial" charset="0"/>
                <a:cs typeface="Arial" charset="0"/>
              </a:rPr>
              <a:t>STUDY TIME</a:t>
            </a:r>
          </a:p>
        </p:txBody>
      </p:sp>
      <p:pic>
        <p:nvPicPr>
          <p:cNvPr id="9" name="Picture 8">
            <a:extLst>
              <a:ext uri="{FF2B5EF4-FFF2-40B4-BE49-F238E27FC236}">
                <a16:creationId xmlns:a16="http://schemas.microsoft.com/office/drawing/2014/main" id="{FDB4770C-3C88-7E45-9CFD-8587334D1EDF}"/>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975009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000" t="14798" r="27875"/>
          <a:stretch/>
        </p:blipFill>
        <p:spPr>
          <a:xfrm>
            <a:off x="0" y="56502"/>
            <a:ext cx="4044295" cy="5086998"/>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STRATEGIES FOR ACADEMIC SUCCESS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PAGES 48 - 53</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433" y="584994"/>
            <a:ext cx="1736778" cy="1940560"/>
          </a:xfrm>
          <a:prstGeom prst="rect">
            <a:avLst/>
          </a:prstGeom>
        </p:spPr>
      </p:pic>
      <p:sp>
        <p:nvSpPr>
          <p:cNvPr id="8" name="Rectangle 7"/>
          <p:cNvSpPr/>
          <p:nvPr/>
        </p:nvSpPr>
        <p:spPr>
          <a:xfrm>
            <a:off x="4070640" y="2500730"/>
            <a:ext cx="5053040" cy="1384995"/>
          </a:xfrm>
          <a:prstGeom prst="rect">
            <a:avLst/>
          </a:prstGeom>
        </p:spPr>
        <p:txBody>
          <a:bodyPr wrap="square">
            <a:spAutoFit/>
          </a:bodyPr>
          <a:lstStyle/>
          <a:p>
            <a:pPr algn="ctr"/>
            <a:r>
              <a:rPr lang="en-US" sz="2800" b="1" dirty="0">
                <a:solidFill>
                  <a:srgbClr val="FFC000"/>
                </a:solidFill>
                <a:latin typeface="Arial" charset="0"/>
                <a:ea typeface="Arial" charset="0"/>
                <a:cs typeface="Arial" charset="0"/>
              </a:rPr>
              <a:t>MANAGING INFORMATION</a:t>
            </a:r>
          </a:p>
          <a:p>
            <a:pPr algn="ctr"/>
            <a:r>
              <a:rPr lang="en-US" sz="2800" b="1" dirty="0">
                <a:solidFill>
                  <a:srgbClr val="FFC000"/>
                </a:solidFill>
                <a:latin typeface="Arial" charset="0"/>
                <a:ea typeface="Arial" charset="0"/>
                <a:cs typeface="Arial" charset="0"/>
              </a:rPr>
              <a:t>CLARIFYING QUESTIONS</a:t>
            </a:r>
          </a:p>
          <a:p>
            <a:pPr algn="ctr"/>
            <a:r>
              <a:rPr lang="en-US" sz="2800" b="1" dirty="0">
                <a:solidFill>
                  <a:schemeClr val="accent1">
                    <a:lumMod val="75000"/>
                  </a:schemeClr>
                </a:solidFill>
                <a:latin typeface="Arial" charset="0"/>
                <a:ea typeface="Arial" charset="0"/>
                <a:cs typeface="Arial" charset="0"/>
              </a:rPr>
              <a:t>&amp;</a:t>
            </a:r>
            <a:r>
              <a:rPr lang="en-US" sz="2800" b="1" dirty="0">
                <a:solidFill>
                  <a:srgbClr val="FFC000"/>
                </a:solidFill>
                <a:latin typeface="Arial" charset="0"/>
                <a:ea typeface="Arial" charset="0"/>
                <a:cs typeface="Arial" charset="0"/>
              </a:rPr>
              <a:t> STUDY TACTICS</a:t>
            </a:r>
          </a:p>
        </p:txBody>
      </p:sp>
      <p:pic>
        <p:nvPicPr>
          <p:cNvPr id="9" name="Picture 8">
            <a:extLst>
              <a:ext uri="{FF2B5EF4-FFF2-40B4-BE49-F238E27FC236}">
                <a16:creationId xmlns:a16="http://schemas.microsoft.com/office/drawing/2014/main" id="{7B963A5D-2B46-8642-90A3-4D8A2983157A}"/>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65837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476" t="144" r="23360" b="-144"/>
          <a:stretch/>
        </p:blipFill>
        <p:spPr>
          <a:xfrm>
            <a:off x="-3651" y="119515"/>
            <a:ext cx="4044286" cy="5033129"/>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STRATEGIES FOR ACADEMIC SUCCESS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PAGES 48 - 53</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433" y="584994"/>
            <a:ext cx="1736778" cy="1940560"/>
          </a:xfrm>
          <a:prstGeom prst="rect">
            <a:avLst/>
          </a:prstGeom>
        </p:spPr>
      </p:pic>
      <p:sp>
        <p:nvSpPr>
          <p:cNvPr id="7" name="Rectangle 6"/>
          <p:cNvSpPr/>
          <p:nvPr/>
        </p:nvSpPr>
        <p:spPr>
          <a:xfrm>
            <a:off x="4070640" y="2500730"/>
            <a:ext cx="5053040" cy="954107"/>
          </a:xfrm>
          <a:prstGeom prst="rect">
            <a:avLst/>
          </a:prstGeom>
        </p:spPr>
        <p:txBody>
          <a:bodyPr wrap="square">
            <a:spAutoFit/>
          </a:bodyPr>
          <a:lstStyle/>
          <a:p>
            <a:pPr algn="ctr"/>
            <a:r>
              <a:rPr lang="en-US" sz="2800" b="1" dirty="0">
                <a:solidFill>
                  <a:srgbClr val="FFC000"/>
                </a:solidFill>
                <a:latin typeface="Arial" charset="0"/>
                <a:ea typeface="Arial" charset="0"/>
                <a:cs typeface="Arial" charset="0"/>
              </a:rPr>
              <a:t>STUDY PLACE</a:t>
            </a:r>
          </a:p>
          <a:p>
            <a:pPr algn="ctr"/>
            <a:r>
              <a:rPr lang="en-US" sz="2800" b="1" dirty="0">
                <a:solidFill>
                  <a:schemeClr val="accent1">
                    <a:lumMod val="75000"/>
                  </a:schemeClr>
                </a:solidFill>
                <a:latin typeface="Arial" charset="0"/>
                <a:ea typeface="Arial" charset="0"/>
                <a:cs typeface="Arial" charset="0"/>
              </a:rPr>
              <a:t>&amp;</a:t>
            </a:r>
            <a:r>
              <a:rPr lang="en-US" sz="2800" b="1" dirty="0">
                <a:solidFill>
                  <a:srgbClr val="FFC000"/>
                </a:solidFill>
                <a:latin typeface="Arial" charset="0"/>
                <a:ea typeface="Arial" charset="0"/>
                <a:cs typeface="Arial" charset="0"/>
              </a:rPr>
              <a:t> ABILITY TO FOCUS</a:t>
            </a:r>
          </a:p>
        </p:txBody>
      </p:sp>
      <p:pic>
        <p:nvPicPr>
          <p:cNvPr id="9" name="Picture 8">
            <a:extLst>
              <a:ext uri="{FF2B5EF4-FFF2-40B4-BE49-F238E27FC236}">
                <a16:creationId xmlns:a16="http://schemas.microsoft.com/office/drawing/2014/main" id="{0AB3AF34-B487-3B4B-8EE1-A33A1896CB21}"/>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556667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84" y="495619"/>
            <a:ext cx="4558692" cy="4505641"/>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STRATEGIES FOR ACADEMIC SUCCESS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PAGES 48 - 53</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9804184-06DD-A24E-9230-F887AED78197}"/>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16369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TotalTime>
  <Words>1202</Words>
  <Application>Microsoft Macintosh PowerPoint</Application>
  <PresentationFormat>On-screen Show (16:9)</PresentationFormat>
  <Paragraphs>94</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Black</vt:lpstr>
      <vt:lpstr>Calibri</vt:lpstr>
      <vt:lpstr>KG Second Chances Sketch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Collazo</dc:creator>
  <cp:lastModifiedBy>Microsoft Office User</cp:lastModifiedBy>
  <cp:revision>25</cp:revision>
  <dcterms:created xsi:type="dcterms:W3CDTF">2017-08-09T01:45:06Z</dcterms:created>
  <dcterms:modified xsi:type="dcterms:W3CDTF">2022-05-03T16:40:52Z</dcterms:modified>
</cp:coreProperties>
</file>