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9144000" cy="5143500" type="screen16x9"/>
  <p:notesSz cx="6858000" cy="9144000"/>
  <p:defaultTextStyle>
    <a:defPPr>
      <a:defRPr lang="en-US"/>
    </a:defPPr>
    <a:lvl1pPr marL="0" algn="l" defTabSz="457181" rtl="0" eaLnBrk="1" latinLnBrk="0" hangingPunct="1">
      <a:defRPr sz="1800" kern="1200">
        <a:solidFill>
          <a:schemeClr val="tx1"/>
        </a:solidFill>
        <a:latin typeface="+mn-lt"/>
        <a:ea typeface="+mn-ea"/>
        <a:cs typeface="+mn-cs"/>
      </a:defRPr>
    </a:lvl1pPr>
    <a:lvl2pPr marL="457181" algn="l" defTabSz="457181" rtl="0" eaLnBrk="1" latinLnBrk="0" hangingPunct="1">
      <a:defRPr sz="1800" kern="1200">
        <a:solidFill>
          <a:schemeClr val="tx1"/>
        </a:solidFill>
        <a:latin typeface="+mn-lt"/>
        <a:ea typeface="+mn-ea"/>
        <a:cs typeface="+mn-cs"/>
      </a:defRPr>
    </a:lvl2pPr>
    <a:lvl3pPr marL="914362" algn="l" defTabSz="457181" rtl="0" eaLnBrk="1" latinLnBrk="0" hangingPunct="1">
      <a:defRPr sz="1800" kern="1200">
        <a:solidFill>
          <a:schemeClr val="tx1"/>
        </a:solidFill>
        <a:latin typeface="+mn-lt"/>
        <a:ea typeface="+mn-ea"/>
        <a:cs typeface="+mn-cs"/>
      </a:defRPr>
    </a:lvl3pPr>
    <a:lvl4pPr marL="1371543" algn="l" defTabSz="457181" rtl="0" eaLnBrk="1" latinLnBrk="0" hangingPunct="1">
      <a:defRPr sz="1800" kern="1200">
        <a:solidFill>
          <a:schemeClr val="tx1"/>
        </a:solidFill>
        <a:latin typeface="+mn-lt"/>
        <a:ea typeface="+mn-ea"/>
        <a:cs typeface="+mn-cs"/>
      </a:defRPr>
    </a:lvl4pPr>
    <a:lvl5pPr marL="1828724" algn="l" defTabSz="457181" rtl="0" eaLnBrk="1" latinLnBrk="0" hangingPunct="1">
      <a:defRPr sz="1800" kern="1200">
        <a:solidFill>
          <a:schemeClr val="tx1"/>
        </a:solidFill>
        <a:latin typeface="+mn-lt"/>
        <a:ea typeface="+mn-ea"/>
        <a:cs typeface="+mn-cs"/>
      </a:defRPr>
    </a:lvl5pPr>
    <a:lvl6pPr marL="2285905" algn="l" defTabSz="457181" rtl="0" eaLnBrk="1" latinLnBrk="0" hangingPunct="1">
      <a:defRPr sz="1800" kern="1200">
        <a:solidFill>
          <a:schemeClr val="tx1"/>
        </a:solidFill>
        <a:latin typeface="+mn-lt"/>
        <a:ea typeface="+mn-ea"/>
        <a:cs typeface="+mn-cs"/>
      </a:defRPr>
    </a:lvl6pPr>
    <a:lvl7pPr marL="2743086" algn="l" defTabSz="457181" rtl="0" eaLnBrk="1" latinLnBrk="0" hangingPunct="1">
      <a:defRPr sz="1800" kern="1200">
        <a:solidFill>
          <a:schemeClr val="tx1"/>
        </a:solidFill>
        <a:latin typeface="+mn-lt"/>
        <a:ea typeface="+mn-ea"/>
        <a:cs typeface="+mn-cs"/>
      </a:defRPr>
    </a:lvl7pPr>
    <a:lvl8pPr marL="3200266" algn="l" defTabSz="457181" rtl="0" eaLnBrk="1" latinLnBrk="0" hangingPunct="1">
      <a:defRPr sz="1800" kern="1200">
        <a:solidFill>
          <a:schemeClr val="tx1"/>
        </a:solidFill>
        <a:latin typeface="+mn-lt"/>
        <a:ea typeface="+mn-ea"/>
        <a:cs typeface="+mn-cs"/>
      </a:defRPr>
    </a:lvl8pPr>
    <a:lvl9pPr marL="3657448" algn="l" defTabSz="457181"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4A77C8"/>
    <a:srgbClr val="2358C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404" autoAdjust="0"/>
    <p:restoredTop sz="95970" autoAdjust="0"/>
  </p:normalViewPr>
  <p:slideViewPr>
    <p:cSldViewPr snapToGrid="0" snapToObjects="1">
      <p:cViewPr varScale="1">
        <p:scale>
          <a:sx n="119" d="100"/>
          <a:sy n="119" d="100"/>
        </p:scale>
        <p:origin x="200" y="768"/>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F0C955A-B8AD-CC4F-985E-FAAA486E769A}" type="datetimeFigureOut">
              <a:rPr lang="en-US" smtClean="0"/>
              <a:t>5/3/22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A8D646A-7141-7A4A-99CA-03479E84EE5A}" type="slidenum">
              <a:rPr lang="en-US" smtClean="0"/>
              <a:t>‹#›</a:t>
            </a:fld>
            <a:endParaRPr lang="en-US"/>
          </a:p>
        </p:txBody>
      </p:sp>
    </p:spTree>
    <p:extLst>
      <p:ext uri="{BB962C8B-B14F-4D97-AF65-F5344CB8AC3E}">
        <p14:creationId xmlns:p14="http://schemas.microsoft.com/office/powerpoint/2010/main" val="2114932340"/>
      </p:ext>
    </p:extLst>
  </p:cSld>
  <p:clrMap bg1="lt1" tx1="dk1" bg2="lt2" tx2="dk2" accent1="accent1" accent2="accent2" accent3="accent3" accent4="accent4" accent5="accent5" accent6="accent6" hlink="hlink" folHlink="folHlink"/>
  <p:notesStyle>
    <a:lvl1pPr marL="0" algn="l" defTabSz="457181" rtl="0" eaLnBrk="1" latinLnBrk="0" hangingPunct="1">
      <a:defRPr sz="1200" kern="1200">
        <a:solidFill>
          <a:schemeClr val="tx1"/>
        </a:solidFill>
        <a:latin typeface="+mn-lt"/>
        <a:ea typeface="+mn-ea"/>
        <a:cs typeface="+mn-cs"/>
      </a:defRPr>
    </a:lvl1pPr>
    <a:lvl2pPr marL="457181" algn="l" defTabSz="457181" rtl="0" eaLnBrk="1" latinLnBrk="0" hangingPunct="1">
      <a:defRPr sz="1200" kern="1200">
        <a:solidFill>
          <a:schemeClr val="tx1"/>
        </a:solidFill>
        <a:latin typeface="+mn-lt"/>
        <a:ea typeface="+mn-ea"/>
        <a:cs typeface="+mn-cs"/>
      </a:defRPr>
    </a:lvl2pPr>
    <a:lvl3pPr marL="914362" algn="l" defTabSz="457181" rtl="0" eaLnBrk="1" latinLnBrk="0" hangingPunct="1">
      <a:defRPr sz="1200" kern="1200">
        <a:solidFill>
          <a:schemeClr val="tx1"/>
        </a:solidFill>
        <a:latin typeface="+mn-lt"/>
        <a:ea typeface="+mn-ea"/>
        <a:cs typeface="+mn-cs"/>
      </a:defRPr>
    </a:lvl3pPr>
    <a:lvl4pPr marL="1371543" algn="l" defTabSz="457181" rtl="0" eaLnBrk="1" latinLnBrk="0" hangingPunct="1">
      <a:defRPr sz="1200" kern="1200">
        <a:solidFill>
          <a:schemeClr val="tx1"/>
        </a:solidFill>
        <a:latin typeface="+mn-lt"/>
        <a:ea typeface="+mn-ea"/>
        <a:cs typeface="+mn-cs"/>
      </a:defRPr>
    </a:lvl4pPr>
    <a:lvl5pPr marL="1828724" algn="l" defTabSz="457181" rtl="0" eaLnBrk="1" latinLnBrk="0" hangingPunct="1">
      <a:defRPr sz="1200" kern="1200">
        <a:solidFill>
          <a:schemeClr val="tx1"/>
        </a:solidFill>
        <a:latin typeface="+mn-lt"/>
        <a:ea typeface="+mn-ea"/>
        <a:cs typeface="+mn-cs"/>
      </a:defRPr>
    </a:lvl5pPr>
    <a:lvl6pPr marL="2285905" algn="l" defTabSz="457181" rtl="0" eaLnBrk="1" latinLnBrk="0" hangingPunct="1">
      <a:defRPr sz="1200" kern="1200">
        <a:solidFill>
          <a:schemeClr val="tx1"/>
        </a:solidFill>
        <a:latin typeface="+mn-lt"/>
        <a:ea typeface="+mn-ea"/>
        <a:cs typeface="+mn-cs"/>
      </a:defRPr>
    </a:lvl6pPr>
    <a:lvl7pPr marL="2743086" algn="l" defTabSz="457181" rtl="0" eaLnBrk="1" latinLnBrk="0" hangingPunct="1">
      <a:defRPr sz="1200" kern="1200">
        <a:solidFill>
          <a:schemeClr val="tx1"/>
        </a:solidFill>
        <a:latin typeface="+mn-lt"/>
        <a:ea typeface="+mn-ea"/>
        <a:cs typeface="+mn-cs"/>
      </a:defRPr>
    </a:lvl7pPr>
    <a:lvl8pPr marL="3200266" algn="l" defTabSz="457181" rtl="0" eaLnBrk="1" latinLnBrk="0" hangingPunct="1">
      <a:defRPr sz="1200" kern="1200">
        <a:solidFill>
          <a:schemeClr val="tx1"/>
        </a:solidFill>
        <a:latin typeface="+mn-lt"/>
        <a:ea typeface="+mn-ea"/>
        <a:cs typeface="+mn-cs"/>
      </a:defRPr>
    </a:lvl8pPr>
    <a:lvl9pPr marL="3657448" algn="l" defTabSz="45718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Review with students the discussions that</a:t>
            </a:r>
            <a:r>
              <a:rPr lang="en-US" sz="1200" i="1" kern="1200" baseline="0" dirty="0">
                <a:solidFill>
                  <a:schemeClr val="tx1"/>
                </a:solidFill>
                <a:effectLst/>
                <a:latin typeface="+mn-lt"/>
                <a:ea typeface="+mn-ea"/>
                <a:cs typeface="+mn-cs"/>
              </a:rPr>
              <a:t> took place</a:t>
            </a:r>
            <a:r>
              <a:rPr lang="en-US" sz="1200" i="1" kern="1200" dirty="0">
                <a:solidFill>
                  <a:schemeClr val="tx1"/>
                </a:solidFill>
                <a:effectLst/>
                <a:latin typeface="+mn-lt"/>
                <a:ea typeface="+mn-ea"/>
                <a:cs typeface="+mn-cs"/>
              </a:rPr>
              <a:t> over</a:t>
            </a:r>
            <a:r>
              <a:rPr lang="en-US" sz="1200" i="1" kern="1200" baseline="0" dirty="0">
                <a:solidFill>
                  <a:schemeClr val="tx1"/>
                </a:solidFill>
                <a:effectLst/>
                <a:latin typeface="+mn-lt"/>
                <a:ea typeface="+mn-ea"/>
                <a:cs typeface="+mn-cs"/>
              </a:rPr>
              <a:t> the course of </a:t>
            </a:r>
            <a:r>
              <a:rPr lang="en-US" sz="1200" i="1" kern="1200" dirty="0">
                <a:solidFill>
                  <a:schemeClr val="tx1"/>
                </a:solidFill>
                <a:effectLst/>
                <a:latin typeface="+mn-lt"/>
                <a:ea typeface="+mn-ea"/>
                <a:cs typeface="+mn-cs"/>
              </a:rPr>
              <a:t>the fourth</a:t>
            </a:r>
            <a:r>
              <a:rPr lang="en-US" sz="1200" i="1" kern="1200" baseline="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session</a:t>
            </a:r>
            <a:r>
              <a:rPr lang="en-US" sz="1200" i="1" kern="1200" baseline="0" dirty="0">
                <a:solidFill>
                  <a:schemeClr val="tx1"/>
                </a:solidFill>
                <a:effectLst/>
                <a:latin typeface="+mn-lt"/>
                <a:ea typeface="+mn-ea"/>
                <a:cs typeface="+mn-cs"/>
              </a:rPr>
              <a:t>.</a:t>
            </a:r>
            <a:endParaRPr lang="en-US" sz="1200" i="1"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They</a:t>
            </a:r>
            <a:r>
              <a:rPr lang="en-US" sz="1200" i="1" kern="1200" baseline="0" dirty="0">
                <a:solidFill>
                  <a:schemeClr val="tx1"/>
                </a:solidFill>
                <a:effectLst/>
                <a:latin typeface="+mn-lt"/>
                <a:ea typeface="+mn-ea"/>
                <a:cs typeface="+mn-cs"/>
              </a:rPr>
              <a:t> included:</a:t>
            </a:r>
          </a:p>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r>
              <a:rPr lang="en-US" sz="1200" i="1" kern="1200" baseline="0" dirty="0">
                <a:solidFill>
                  <a:schemeClr val="tx1"/>
                </a:solidFill>
                <a:effectLst/>
                <a:latin typeface="+mn-lt"/>
                <a:ea typeface="+mn-ea"/>
                <a:cs typeface="+mn-cs"/>
              </a:rPr>
              <a:t>Understanding that there are different education options after high school class</a:t>
            </a:r>
          </a:p>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r>
              <a:rPr lang="en-US" sz="1200" i="1" kern="1200" baseline="0" dirty="0">
                <a:solidFill>
                  <a:schemeClr val="tx1"/>
                </a:solidFill>
                <a:effectLst/>
                <a:latin typeface="+mn-lt"/>
                <a:ea typeface="+mn-ea"/>
                <a:cs typeface="+mn-cs"/>
              </a:rPr>
              <a:t>Researching about types of colleges</a:t>
            </a:r>
          </a:p>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r>
              <a:rPr lang="en-US" sz="1200" i="1" kern="1200" baseline="0" dirty="0">
                <a:solidFill>
                  <a:schemeClr val="tx1"/>
                </a:solidFill>
                <a:effectLst/>
                <a:latin typeface="+mn-lt"/>
                <a:ea typeface="+mn-ea"/>
                <a:cs typeface="+mn-cs"/>
              </a:rPr>
              <a:t>Visiting colleges in person or virtually</a:t>
            </a:r>
          </a:p>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r>
              <a:rPr lang="en-US" sz="1200" i="1" kern="1200" baseline="0" dirty="0">
                <a:solidFill>
                  <a:schemeClr val="tx1"/>
                </a:solidFill>
                <a:effectLst/>
                <a:latin typeface="+mn-lt"/>
                <a:ea typeface="+mn-ea"/>
                <a:cs typeface="+mn-cs"/>
              </a:rPr>
              <a:t>Focusing and researching on types of colleges they’d like to apply to</a:t>
            </a:r>
          </a:p>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r>
              <a:rPr lang="en-US" sz="1200" i="1" kern="1200" baseline="0" dirty="0">
                <a:solidFill>
                  <a:schemeClr val="tx1"/>
                </a:solidFill>
                <a:effectLst/>
                <a:latin typeface="+mn-lt"/>
                <a:ea typeface="+mn-ea"/>
                <a:cs typeface="+mn-cs"/>
              </a:rPr>
              <a:t>Discovering college prerequisites</a:t>
            </a:r>
          </a:p>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r>
              <a:rPr lang="en-US" sz="1200" i="1" kern="1200" baseline="0" dirty="0">
                <a:solidFill>
                  <a:schemeClr val="tx1"/>
                </a:solidFill>
                <a:effectLst/>
                <a:latin typeface="+mn-lt"/>
                <a:ea typeface="+mn-ea"/>
                <a:cs typeface="+mn-cs"/>
              </a:rPr>
              <a:t>Analyzing their college readiness plan</a:t>
            </a:r>
          </a:p>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r>
              <a:rPr lang="en-US" sz="1200" i="1" kern="1200" baseline="0" dirty="0">
                <a:solidFill>
                  <a:schemeClr val="tx1"/>
                </a:solidFill>
                <a:effectLst/>
                <a:latin typeface="+mn-lt"/>
                <a:ea typeface="+mn-ea"/>
                <a:cs typeface="+mn-cs"/>
              </a:rPr>
              <a:t>Confirming high school graduation requirements</a:t>
            </a:r>
          </a:p>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r>
              <a:rPr lang="en-US" sz="1200" i="1" kern="1200" baseline="0" dirty="0">
                <a:solidFill>
                  <a:schemeClr val="tx1"/>
                </a:solidFill>
                <a:effectLst/>
                <a:latin typeface="+mn-lt"/>
                <a:ea typeface="+mn-ea"/>
                <a:cs typeface="+mn-cs"/>
              </a:rPr>
              <a:t>Calculating GPA</a:t>
            </a:r>
          </a:p>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r>
              <a:rPr lang="en-US" sz="1200" i="1" kern="1200" baseline="0" dirty="0">
                <a:solidFill>
                  <a:schemeClr val="tx1"/>
                </a:solidFill>
                <a:effectLst/>
                <a:latin typeface="+mn-lt"/>
                <a:ea typeface="+mn-ea"/>
                <a:cs typeface="+mn-cs"/>
              </a:rPr>
              <a:t>Recording middle and high school curriculum </a:t>
            </a:r>
          </a:p>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r>
              <a:rPr lang="en-US" sz="1200" i="1" kern="1200" baseline="0" dirty="0">
                <a:solidFill>
                  <a:schemeClr val="tx1"/>
                </a:solidFill>
                <a:effectLst/>
                <a:latin typeface="+mn-lt"/>
                <a:ea typeface="+mn-ea"/>
                <a:cs typeface="+mn-cs"/>
              </a:rPr>
              <a:t>Reviewing the College Application Process—from entrance exams to essays</a:t>
            </a:r>
          </a:p>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r>
              <a:rPr lang="en-US" sz="1200" i="1" kern="1200" baseline="0" dirty="0">
                <a:solidFill>
                  <a:schemeClr val="tx1"/>
                </a:solidFill>
                <a:effectLst/>
                <a:latin typeface="+mn-lt"/>
                <a:ea typeface="+mn-ea"/>
                <a:cs typeface="+mn-cs"/>
              </a:rPr>
              <a:t>Creating a resume</a:t>
            </a:r>
          </a:p>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r>
              <a:rPr lang="en-US" sz="1200" i="1" kern="1200" baseline="0" dirty="0">
                <a:solidFill>
                  <a:schemeClr val="tx1"/>
                </a:solidFill>
                <a:effectLst/>
                <a:latin typeface="+mn-lt"/>
                <a:ea typeface="+mn-ea"/>
                <a:cs typeface="+mn-cs"/>
              </a:rPr>
              <a:t>Learning about deadlines and recommendation letters</a:t>
            </a:r>
          </a:p>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endParaRPr lang="en-US" sz="1200" i="1" kern="1200" baseline="0" dirty="0">
              <a:solidFill>
                <a:schemeClr val="tx1"/>
              </a:solidFill>
              <a:effectLst/>
              <a:latin typeface="+mn-lt"/>
              <a:ea typeface="+mn-ea"/>
              <a:cs typeface="+mn-cs"/>
            </a:endParaRPr>
          </a:p>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endParaRPr lang="en-US" sz="1200" i="1" kern="1200" baseline="0" dirty="0">
              <a:solidFill>
                <a:schemeClr val="tx1"/>
              </a:solidFill>
              <a:effectLst/>
              <a:latin typeface="+mn-lt"/>
              <a:ea typeface="+mn-ea"/>
              <a:cs typeface="+mn-cs"/>
            </a:endParaRPr>
          </a:p>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r>
              <a:rPr lang="en-US" sz="1200" i="1" kern="1200">
                <a:solidFill>
                  <a:schemeClr val="tx1"/>
                </a:solidFill>
                <a:effectLst/>
                <a:latin typeface="+mn-lt"/>
                <a:ea typeface="+mn-ea"/>
                <a:cs typeface="+mn-cs"/>
              </a:rPr>
              <a:t>If</a:t>
            </a:r>
            <a:r>
              <a:rPr lang="en-US" sz="1200" i="1" kern="1200" baseline="0">
                <a:solidFill>
                  <a:schemeClr val="tx1"/>
                </a:solidFill>
                <a:effectLst/>
                <a:latin typeface="+mn-lt"/>
                <a:ea typeface="+mn-ea"/>
                <a:cs typeface="+mn-cs"/>
              </a:rPr>
              <a:t> necessary, support students’ understanding and review areas that need emphasis</a:t>
            </a:r>
            <a:endParaRPr lang="en-US" sz="1200" i="1"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A8D646A-7141-7A4A-99CA-03479E84EE5A}" type="slidenum">
              <a:rPr lang="en-US" smtClean="0"/>
              <a:t>1</a:t>
            </a:fld>
            <a:endParaRPr lang="en-US"/>
          </a:p>
        </p:txBody>
      </p:sp>
    </p:spTree>
    <p:extLst>
      <p:ext uri="{BB962C8B-B14F-4D97-AF65-F5344CB8AC3E}">
        <p14:creationId xmlns:p14="http://schemas.microsoft.com/office/powerpoint/2010/main" val="40627267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Students should use their transcripts or report cards to complete part of this page. </a:t>
            </a:r>
            <a:r>
              <a:rPr lang="en-US" sz="1200" i="1" kern="1200" baseline="0" dirty="0">
                <a:solidFill>
                  <a:schemeClr val="tx1"/>
                </a:solidFill>
                <a:effectLst/>
                <a:latin typeface="+mn-lt"/>
                <a:ea typeface="+mn-ea"/>
                <a:cs typeface="+mn-cs"/>
              </a:rPr>
              <a:t>Junior year- go through each event and review what clubs teams they are working on, any leadership roles, internships, community service</a:t>
            </a:r>
            <a:r>
              <a:rPr lang="is-IS" sz="1200" i="1" kern="1200" baseline="0" dirty="0">
                <a:solidFill>
                  <a:schemeClr val="tx1"/>
                </a:solidFill>
                <a:effectLst/>
                <a:latin typeface="+mn-lt"/>
                <a:ea typeface="+mn-ea"/>
                <a:cs typeface="+mn-cs"/>
              </a:rPr>
              <a:t>…</a:t>
            </a:r>
            <a:r>
              <a:rPr lang="en-US" sz="1200" i="1" kern="1200" baseline="0" dirty="0">
                <a:solidFill>
                  <a:schemeClr val="tx1"/>
                </a:solidFill>
                <a:effectLst/>
                <a:latin typeface="+mn-lt"/>
                <a:ea typeface="+mn-ea"/>
                <a:cs typeface="+mn-cs"/>
              </a:rPr>
              <a:t>have students share in pairs or in whole group what they are doing.  Allow students to share insights with each other on these.</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i="1" kern="1200" baseline="0" dirty="0">
                <a:solidFill>
                  <a:schemeClr val="tx1"/>
                </a:solidFill>
                <a:effectLst/>
                <a:latin typeface="+mn-lt"/>
                <a:ea typeface="+mn-ea"/>
                <a:cs typeface="+mn-cs"/>
              </a:rPr>
              <a:t>Have volunteer students share if they’ve participated in clubs, and what they have done in those clubs.  If they have had a leadership role, ask them to share what they’ve had to do.  Allow students to ask questions of each other about clubs, teams, and leadership roles.  Prompt students to ask questions such as if they would want to be a leader in their activities and what do they have to do to attain those positions.  Ask for helpers to volunteer their ideas.  Always support positive influencers and what that means in the class.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Have students research</a:t>
            </a:r>
            <a:r>
              <a:rPr lang="en-US" sz="1200" i="1" kern="1200" baseline="0" dirty="0">
                <a:solidFill>
                  <a:schemeClr val="tx1"/>
                </a:solidFill>
                <a:effectLst/>
                <a:latin typeface="+mn-lt"/>
                <a:ea typeface="+mn-ea"/>
                <a:cs typeface="+mn-cs"/>
              </a:rPr>
              <a:t> bullet points for further insight and planning.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i="1" kern="1200" baseline="0" dirty="0">
                <a:solidFill>
                  <a:schemeClr val="tx1"/>
                </a:solidFill>
                <a:effectLst/>
                <a:latin typeface="+mn-lt"/>
                <a:ea typeface="+mn-ea"/>
                <a:cs typeface="+mn-cs"/>
              </a:rPr>
              <a:t>Extension activities and time can be for researching scholarships. See facilitator guide for more information on this.  Have students think about visiting local colleges.  If a field trip is allowable in your school, try to arrange for these through the proper channels. See extension activity in facilitator guide regarding Financial Options for college. </a:t>
            </a:r>
          </a:p>
          <a:p>
            <a:endParaRPr lang="en-US" dirty="0"/>
          </a:p>
        </p:txBody>
      </p:sp>
      <p:sp>
        <p:nvSpPr>
          <p:cNvPr id="4" name="Slide Number Placeholder 3"/>
          <p:cNvSpPr>
            <a:spLocks noGrp="1"/>
          </p:cNvSpPr>
          <p:nvPr>
            <p:ph type="sldNum" sz="quarter" idx="10"/>
          </p:nvPr>
        </p:nvSpPr>
        <p:spPr/>
        <p:txBody>
          <a:bodyPr/>
          <a:lstStyle/>
          <a:p>
            <a:fld id="{9A8D646A-7141-7A4A-99CA-03479E84EE5A}" type="slidenum">
              <a:rPr lang="en-US" smtClean="0"/>
              <a:t>10</a:t>
            </a:fld>
            <a:endParaRPr lang="en-US"/>
          </a:p>
        </p:txBody>
      </p:sp>
    </p:spTree>
    <p:extLst>
      <p:ext uri="{BB962C8B-B14F-4D97-AF65-F5344CB8AC3E}">
        <p14:creationId xmlns:p14="http://schemas.microsoft.com/office/powerpoint/2010/main" val="13838389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Students should use their transcripts or report cards to complete part of this page. </a:t>
            </a:r>
            <a:r>
              <a:rPr lang="en-US" sz="1200" i="1" kern="1200" baseline="0" dirty="0">
                <a:solidFill>
                  <a:schemeClr val="tx1"/>
                </a:solidFill>
                <a:effectLst/>
                <a:latin typeface="+mn-lt"/>
                <a:ea typeface="+mn-ea"/>
                <a:cs typeface="+mn-cs"/>
              </a:rPr>
              <a:t>Seniors should go through each event and review what club teams they are working on, any leadership roles, internships, community service</a:t>
            </a:r>
            <a:r>
              <a:rPr lang="is-IS" sz="1200" i="1" kern="1200" baseline="0" dirty="0">
                <a:solidFill>
                  <a:schemeClr val="tx1"/>
                </a:solidFill>
                <a:effectLst/>
                <a:latin typeface="+mn-lt"/>
                <a:ea typeface="+mn-ea"/>
                <a:cs typeface="+mn-cs"/>
              </a:rPr>
              <a:t>…</a:t>
            </a:r>
            <a:r>
              <a:rPr lang="en-US" sz="1200" i="1" kern="1200" baseline="0" dirty="0">
                <a:solidFill>
                  <a:schemeClr val="tx1"/>
                </a:solidFill>
                <a:effectLst/>
                <a:latin typeface="+mn-lt"/>
                <a:ea typeface="+mn-ea"/>
                <a:cs typeface="+mn-cs"/>
              </a:rPr>
              <a:t>have students share in pairs or in whole group what they are doing.  Allow students to share insights with each other on these.</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i="1" kern="1200" baseline="0" dirty="0">
                <a:solidFill>
                  <a:schemeClr val="tx1"/>
                </a:solidFill>
                <a:effectLst/>
                <a:latin typeface="+mn-lt"/>
                <a:ea typeface="+mn-ea"/>
                <a:cs typeface="+mn-cs"/>
              </a:rPr>
              <a:t>Have volunteer students share if they’ve participated in clubs, and what they have done in those clubs.  If they have had a leadership role, ask them to share what they’ve had to do.  Allow students to ask questions of each other about clubs, teams, and leadership roles.  Prompt students to ask questions such as if they would want to be a leader in their activities and what do they have to do to attain those positions.  Ask for helpers to volunteer their ideas.  Always support positive influencers and what that means in the class.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Have students research</a:t>
            </a:r>
            <a:r>
              <a:rPr lang="en-US" sz="1200" i="1" kern="1200" baseline="0" dirty="0">
                <a:solidFill>
                  <a:schemeClr val="tx1"/>
                </a:solidFill>
                <a:effectLst/>
                <a:latin typeface="+mn-lt"/>
                <a:ea typeface="+mn-ea"/>
                <a:cs typeface="+mn-cs"/>
              </a:rPr>
              <a:t> bullet points for further insight and planning.  Explore and research any unfamiliar terms—have them share together in pairs and with the group. Finalize list of colleges they wish to apply to, further research career options, explore futures schools—with local school visits if available as a field trip.  Verify the process to apply for scholarships.  See facilitator guide for more information.</a:t>
            </a:r>
          </a:p>
          <a:p>
            <a:endParaRPr lang="en-US" dirty="0"/>
          </a:p>
        </p:txBody>
      </p:sp>
      <p:sp>
        <p:nvSpPr>
          <p:cNvPr id="4" name="Slide Number Placeholder 3"/>
          <p:cNvSpPr>
            <a:spLocks noGrp="1"/>
          </p:cNvSpPr>
          <p:nvPr>
            <p:ph type="sldNum" sz="quarter" idx="10"/>
          </p:nvPr>
        </p:nvSpPr>
        <p:spPr/>
        <p:txBody>
          <a:bodyPr/>
          <a:lstStyle/>
          <a:p>
            <a:fld id="{9A8D646A-7141-7A4A-99CA-03479E84EE5A}" type="slidenum">
              <a:rPr lang="en-US" smtClean="0"/>
              <a:t>11</a:t>
            </a:fld>
            <a:endParaRPr lang="en-US"/>
          </a:p>
        </p:txBody>
      </p:sp>
    </p:spTree>
    <p:extLst>
      <p:ext uri="{BB962C8B-B14F-4D97-AF65-F5344CB8AC3E}">
        <p14:creationId xmlns:p14="http://schemas.microsoft.com/office/powerpoint/2010/main" val="592356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181" rtl="0" eaLnBrk="1" fontAlgn="auto" latinLnBrk="0" hangingPunct="1">
              <a:lnSpc>
                <a:spcPct val="100000"/>
              </a:lnSpc>
              <a:spcBef>
                <a:spcPts val="0"/>
              </a:spcBef>
              <a:spcAft>
                <a:spcPts val="0"/>
              </a:spcAft>
              <a:buClrTx/>
              <a:buSzTx/>
              <a:buFontTx/>
              <a:buNone/>
              <a:tabLst/>
              <a:defRPr/>
            </a:pPr>
            <a:r>
              <a:rPr lang="en-US" i="1" dirty="0"/>
              <a:t>Have students</a:t>
            </a:r>
            <a:r>
              <a:rPr lang="en-US" i="1" baseline="0" dirty="0"/>
              <a:t> look at page 56 of their student book and reflect upon those things in their lives that they can control.  You may ask for volunteers to share what some examples of what we can control. </a:t>
            </a:r>
            <a:endParaRPr lang="en-US" i="1" dirty="0"/>
          </a:p>
          <a:p>
            <a:endParaRPr lang="en-US" dirty="0"/>
          </a:p>
        </p:txBody>
      </p:sp>
      <p:sp>
        <p:nvSpPr>
          <p:cNvPr id="4" name="Slide Number Placeholder 3"/>
          <p:cNvSpPr>
            <a:spLocks noGrp="1"/>
          </p:cNvSpPr>
          <p:nvPr>
            <p:ph type="sldNum" sz="quarter" idx="10"/>
          </p:nvPr>
        </p:nvSpPr>
        <p:spPr/>
        <p:txBody>
          <a:bodyPr/>
          <a:lstStyle/>
          <a:p>
            <a:fld id="{9A8D646A-7141-7A4A-99CA-03479E84EE5A}" type="slidenum">
              <a:rPr lang="en-US" smtClean="0"/>
              <a:t>12</a:t>
            </a:fld>
            <a:endParaRPr lang="en-US"/>
          </a:p>
        </p:txBody>
      </p:sp>
    </p:spTree>
    <p:extLst>
      <p:ext uri="{BB962C8B-B14F-4D97-AF65-F5344CB8AC3E}">
        <p14:creationId xmlns:p14="http://schemas.microsoft.com/office/powerpoint/2010/main" val="16393548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Have students</a:t>
            </a:r>
            <a:r>
              <a:rPr lang="en-US" baseline="0" dirty="0"/>
              <a:t> look at page 56 of their student book and reflect upon those things in their lives that they cannot control.  You may ask for volunteers to share what some examples of what we can control.</a:t>
            </a:r>
            <a:endParaRPr lang="en-US" dirty="0"/>
          </a:p>
          <a:p>
            <a:r>
              <a:rPr lang="en-US" dirty="0"/>
              <a:t>See the Four Corners</a:t>
            </a:r>
            <a:r>
              <a:rPr lang="en-US" baseline="0" dirty="0"/>
              <a:t> activity (in Facilitator Guide)  that helps students actively present those things that academically drive their success and represent areas that they can or cannot control.  This activity is also supportive of English language learners, with ample chance to listen and speak with their peers and formulate their answers more clearly.  After the class discussion, students should complete the reflection statement at the bottom of the student page and ask them why thinking about what they can and cannot control may help them as they plan for their future after graduation from high school.</a:t>
            </a:r>
            <a:endParaRPr lang="en-US" dirty="0"/>
          </a:p>
          <a:p>
            <a:endParaRPr lang="en-US" dirty="0"/>
          </a:p>
        </p:txBody>
      </p:sp>
      <p:sp>
        <p:nvSpPr>
          <p:cNvPr id="4" name="Slide Number Placeholder 3"/>
          <p:cNvSpPr>
            <a:spLocks noGrp="1"/>
          </p:cNvSpPr>
          <p:nvPr>
            <p:ph type="sldNum" sz="quarter" idx="10"/>
          </p:nvPr>
        </p:nvSpPr>
        <p:spPr/>
        <p:txBody>
          <a:bodyPr/>
          <a:lstStyle/>
          <a:p>
            <a:fld id="{9A8D646A-7141-7A4A-99CA-03479E84EE5A}" type="slidenum">
              <a:rPr lang="en-US" smtClean="0"/>
              <a:t>13</a:t>
            </a:fld>
            <a:endParaRPr lang="en-US"/>
          </a:p>
        </p:txBody>
      </p:sp>
    </p:spTree>
    <p:extLst>
      <p:ext uri="{BB962C8B-B14F-4D97-AF65-F5344CB8AC3E}">
        <p14:creationId xmlns:p14="http://schemas.microsoft.com/office/powerpoint/2010/main" val="10432902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These</a:t>
            </a:r>
            <a:r>
              <a:rPr lang="en-US" sz="1200" kern="1200" baseline="0" dirty="0">
                <a:solidFill>
                  <a:schemeClr val="tx1"/>
                </a:solidFill>
                <a:effectLst/>
                <a:latin typeface="+mn-lt"/>
                <a:ea typeface="+mn-ea"/>
                <a:cs typeface="+mn-cs"/>
              </a:rPr>
              <a:t> students are like you in that they are each going through different things in their lives right now.  They may get good grades and sometimes struggle with some of the same things you do.  Maybe they are attending a new school, or  learning how to drive.  Maybe they learned how to playing music on the guitar or the drums.  Maybe they like to play sports, or hang out with friends.  But at the end of the day, their goal is to graduate and to make something of themselves--in their personal lives and careers. </a:t>
            </a:r>
          </a:p>
          <a:p>
            <a:r>
              <a:rPr lang="en-US" sz="1200" kern="1200" baseline="0" dirty="0">
                <a:solidFill>
                  <a:schemeClr val="tx1"/>
                </a:solidFill>
                <a:effectLst/>
                <a:latin typeface="+mn-lt"/>
                <a:ea typeface="+mn-ea"/>
                <a:cs typeface="+mn-cs"/>
              </a:rPr>
              <a:t>Now you have tools and resources, a support team, lists, notes, goals, and plans to make something of your life after high school graduation– </a:t>
            </a:r>
          </a:p>
          <a:p>
            <a:r>
              <a:rPr lang="en-US" sz="1200" kern="1200" baseline="0" dirty="0">
                <a:solidFill>
                  <a:schemeClr val="tx1"/>
                </a:solidFill>
                <a:effectLst/>
                <a:latin typeface="+mn-lt"/>
                <a:ea typeface="+mn-ea"/>
                <a:cs typeface="+mn-cs"/>
              </a:rPr>
              <a:t>There are more things to learn, and we need to know how to look for the answers to the challenges we experience. </a:t>
            </a:r>
          </a:p>
          <a:p>
            <a:endParaRPr lang="en-US" sz="1200" kern="1200" baseline="0" dirty="0">
              <a:solidFill>
                <a:schemeClr val="tx1"/>
              </a:solidFill>
              <a:effectLst/>
              <a:latin typeface="+mn-lt"/>
              <a:ea typeface="+mn-ea"/>
              <a:cs typeface="+mn-cs"/>
            </a:endParaRPr>
          </a:p>
          <a:p>
            <a:r>
              <a:rPr lang="en-US" sz="1200" b="1" i="1" dirty="0"/>
              <a:t>Students</a:t>
            </a:r>
            <a:r>
              <a:rPr lang="en-US" sz="1200" b="1" i="1" baseline="0" dirty="0"/>
              <a:t> should have had the chance to explore their paths to success and the actions they are taking socially and academically to open more doors for themselves.  </a:t>
            </a:r>
          </a:p>
          <a:p>
            <a:endParaRPr lang="en-US" sz="1200" b="1" i="1" baseline="0" dirty="0"/>
          </a:p>
          <a:p>
            <a:endParaRPr lang="en-US" sz="1200" b="1" i="1" dirty="0"/>
          </a:p>
          <a:p>
            <a:r>
              <a:rPr lang="en-US" sz="1200" b="1" i="1" dirty="0"/>
              <a:t>Depending on which order – The last chapter of the books: STRATEGIES</a:t>
            </a:r>
            <a:r>
              <a:rPr lang="en-US" sz="1200" b="1" i="1" baseline="0" dirty="0"/>
              <a:t> could be next if not done in a previous session. </a:t>
            </a:r>
            <a:r>
              <a:rPr lang="en-US" sz="1200" b="1" i="1" dirty="0"/>
              <a:t>Let students know:</a:t>
            </a:r>
          </a:p>
          <a:p>
            <a:r>
              <a:rPr lang="en-US" sz="1200" b="1" i="1" dirty="0"/>
              <a:t>The</a:t>
            </a:r>
            <a:r>
              <a:rPr lang="en-US" sz="1200" b="1" i="1" baseline="0" dirty="0"/>
              <a:t> next session is called STRATEGIES </a:t>
            </a:r>
            <a:r>
              <a:rPr lang="en-US" sz="1200" b="1" i="1" dirty="0"/>
              <a:t>and</a:t>
            </a:r>
            <a:r>
              <a:rPr lang="en-US" sz="1200" b="1" i="1" baseline="0" dirty="0"/>
              <a:t> students will be analyzing how they currently study and how they can improve their study skills to maximize the control they have over their academics, and open more doors for their future success. </a:t>
            </a:r>
            <a:endParaRPr lang="en-US" i="1"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i="1"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A8D646A-7141-7A4A-99CA-03479E84EE5A}" type="slidenum">
              <a:rPr lang="en-US" smtClean="0"/>
              <a:t>14</a:t>
            </a:fld>
            <a:endParaRPr lang="en-US"/>
          </a:p>
        </p:txBody>
      </p:sp>
    </p:spTree>
    <p:extLst>
      <p:ext uri="{BB962C8B-B14F-4D97-AF65-F5344CB8AC3E}">
        <p14:creationId xmlns:p14="http://schemas.microsoft.com/office/powerpoint/2010/main" val="18958189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dirty="0"/>
              <a:t>Students</a:t>
            </a:r>
            <a:r>
              <a:rPr lang="en-US" sz="1200" b="1" i="1" baseline="0" dirty="0"/>
              <a:t> should have had the chance to explore their paths to success and the actions they are taking socially and academically to open more doors for themselves.  </a:t>
            </a:r>
          </a:p>
          <a:p>
            <a:endParaRPr lang="en-US" sz="1200" b="1" i="1" baseline="0" dirty="0"/>
          </a:p>
          <a:p>
            <a:endParaRPr lang="en-US" sz="1200" b="1" i="1" dirty="0"/>
          </a:p>
          <a:p>
            <a:r>
              <a:rPr lang="en-US" sz="1200" b="1" i="1" dirty="0"/>
              <a:t>Depending on which order – The last chapter of the books: STRATEGIES</a:t>
            </a:r>
            <a:r>
              <a:rPr lang="en-US" sz="1200" b="1" i="1" baseline="0" dirty="0"/>
              <a:t> could be next if not done in a previous session. </a:t>
            </a:r>
            <a:r>
              <a:rPr lang="en-US" sz="1200" b="1" i="1" dirty="0"/>
              <a:t>Let students know:</a:t>
            </a:r>
          </a:p>
          <a:p>
            <a:r>
              <a:rPr lang="en-US" sz="1200" b="1" i="1"/>
              <a:t>The</a:t>
            </a:r>
            <a:r>
              <a:rPr lang="en-US" sz="1200" b="1" i="1" baseline="0"/>
              <a:t> next session is called STRATEGIES </a:t>
            </a:r>
            <a:r>
              <a:rPr lang="en-US" sz="1200" b="1" i="1"/>
              <a:t>and</a:t>
            </a:r>
            <a:r>
              <a:rPr lang="en-US" sz="1200" b="1" i="1" baseline="0"/>
              <a:t> students will be analyzing how they currently study and how they can improve their study skills to maximize the control they have over their academics, and open more doors for their future success. </a:t>
            </a:r>
            <a:endParaRPr lang="en-US" i="1"/>
          </a:p>
          <a:p>
            <a:endParaRPr lang="en-US"/>
          </a:p>
        </p:txBody>
      </p:sp>
      <p:sp>
        <p:nvSpPr>
          <p:cNvPr id="4" name="Slide Number Placeholder 3"/>
          <p:cNvSpPr>
            <a:spLocks noGrp="1"/>
          </p:cNvSpPr>
          <p:nvPr>
            <p:ph type="sldNum" sz="quarter" idx="10"/>
          </p:nvPr>
        </p:nvSpPr>
        <p:spPr/>
        <p:txBody>
          <a:bodyPr/>
          <a:lstStyle/>
          <a:p>
            <a:fld id="{9A8D646A-7141-7A4A-99CA-03479E84EE5A}" type="slidenum">
              <a:rPr lang="en-US" smtClean="0"/>
              <a:t>15</a:t>
            </a:fld>
            <a:endParaRPr lang="en-US"/>
          </a:p>
        </p:txBody>
      </p:sp>
    </p:spTree>
    <p:extLst>
      <p:ext uri="{BB962C8B-B14F-4D97-AF65-F5344CB8AC3E}">
        <p14:creationId xmlns:p14="http://schemas.microsoft.com/office/powerpoint/2010/main" val="8197835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181"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You may ask students once again</a:t>
            </a:r>
            <a:r>
              <a:rPr lang="en-US" sz="1200" i="1" kern="1200" baseline="0" dirty="0">
                <a:solidFill>
                  <a:schemeClr val="tx1"/>
                </a:solidFill>
                <a:effectLst/>
                <a:latin typeface="+mn-lt"/>
                <a:ea typeface="+mn-ea"/>
                <a:cs typeface="+mn-cs"/>
              </a:rPr>
              <a:t> to think about what being successful means to them- academically and personally.  Have them review their previously written reflections.  Has anything changed from that session?  </a:t>
            </a:r>
            <a:endParaRPr lang="en-US" sz="1200" i="1"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A8D646A-7141-7A4A-99CA-03479E84EE5A}" type="slidenum">
              <a:rPr lang="en-US" smtClean="0"/>
              <a:t>2</a:t>
            </a:fld>
            <a:endParaRPr lang="en-US"/>
          </a:p>
        </p:txBody>
      </p:sp>
    </p:spTree>
    <p:extLst>
      <p:ext uri="{BB962C8B-B14F-4D97-AF65-F5344CB8AC3E}">
        <p14:creationId xmlns:p14="http://schemas.microsoft.com/office/powerpoint/2010/main" val="18404943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How can you open doors?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Have</a:t>
            </a:r>
            <a:r>
              <a:rPr lang="en-US" sz="1200" i="1" kern="1200" baseline="0" dirty="0">
                <a:solidFill>
                  <a:schemeClr val="tx1"/>
                </a:solidFill>
                <a:effectLst/>
                <a:latin typeface="+mn-lt"/>
                <a:ea typeface="+mn-ea"/>
                <a:cs typeface="+mn-cs"/>
              </a:rPr>
              <a:t> students take five minutes to identify what the terms KNOCKING ON DOORS AND ALSO OPENING DOORS mean,.</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i="1" kern="1200" baseline="0" dirty="0">
                <a:solidFill>
                  <a:schemeClr val="tx1"/>
                </a:solidFill>
                <a:effectLst/>
                <a:latin typeface="+mn-lt"/>
                <a:ea typeface="+mn-ea"/>
                <a:cs typeface="+mn-cs"/>
              </a:rPr>
              <a:t>Next, have them check with a partner on their opinion of their peers.  Have a quick discussion of each with the next two slides.</a:t>
            </a:r>
          </a:p>
          <a:p>
            <a:endParaRPr lang="en-US" dirty="0"/>
          </a:p>
        </p:txBody>
      </p:sp>
      <p:sp>
        <p:nvSpPr>
          <p:cNvPr id="4" name="Slide Number Placeholder 3"/>
          <p:cNvSpPr>
            <a:spLocks noGrp="1"/>
          </p:cNvSpPr>
          <p:nvPr>
            <p:ph type="sldNum" sz="quarter" idx="10"/>
          </p:nvPr>
        </p:nvSpPr>
        <p:spPr/>
        <p:txBody>
          <a:bodyPr/>
          <a:lstStyle/>
          <a:p>
            <a:fld id="{9A8D646A-7141-7A4A-99CA-03479E84EE5A}" type="slidenum">
              <a:rPr lang="en-US" smtClean="0"/>
              <a:t>3</a:t>
            </a:fld>
            <a:endParaRPr lang="en-US"/>
          </a:p>
        </p:txBody>
      </p:sp>
    </p:spTree>
    <p:extLst>
      <p:ext uri="{BB962C8B-B14F-4D97-AF65-F5344CB8AC3E}">
        <p14:creationId xmlns:p14="http://schemas.microsoft.com/office/powerpoint/2010/main" val="7768783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Have volunteers share what knocking on doors means- </a:t>
            </a:r>
            <a:endParaRPr lang="en-US" sz="1200" i="1" kern="1200" baseline="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i="1" kern="1200" baseline="0" dirty="0">
                <a:solidFill>
                  <a:schemeClr val="tx1"/>
                </a:solidFill>
                <a:effectLst/>
                <a:latin typeface="+mn-lt"/>
                <a:ea typeface="+mn-ea"/>
                <a:cs typeface="+mn-cs"/>
              </a:rPr>
              <a:t>Share with students the analogy shown in the picture of their ride going by, waiting for a “door”, or waiting for an opportunity.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i="1" kern="1200" baseline="0" dirty="0">
                <a:solidFill>
                  <a:schemeClr val="tx1"/>
                </a:solidFill>
                <a:effectLst/>
                <a:latin typeface="+mn-lt"/>
                <a:ea typeface="+mn-ea"/>
                <a:cs typeface="+mn-cs"/>
              </a:rPr>
              <a:t>Ask students to volunteer about all the activities discussed in previous sessions that helped to open up inspiration, and determination– to get ideas on how to reach their goals. </a:t>
            </a:r>
          </a:p>
          <a:p>
            <a:endParaRPr lang="en-US" dirty="0"/>
          </a:p>
        </p:txBody>
      </p:sp>
      <p:sp>
        <p:nvSpPr>
          <p:cNvPr id="4" name="Slide Number Placeholder 3"/>
          <p:cNvSpPr>
            <a:spLocks noGrp="1"/>
          </p:cNvSpPr>
          <p:nvPr>
            <p:ph type="sldNum" sz="quarter" idx="10"/>
          </p:nvPr>
        </p:nvSpPr>
        <p:spPr/>
        <p:txBody>
          <a:bodyPr/>
          <a:lstStyle/>
          <a:p>
            <a:fld id="{9A8D646A-7141-7A4A-99CA-03479E84EE5A}" type="slidenum">
              <a:rPr lang="en-US" smtClean="0"/>
              <a:t>4</a:t>
            </a:fld>
            <a:endParaRPr lang="en-US"/>
          </a:p>
        </p:txBody>
      </p:sp>
    </p:spTree>
    <p:extLst>
      <p:ext uri="{BB962C8B-B14F-4D97-AF65-F5344CB8AC3E}">
        <p14:creationId xmlns:p14="http://schemas.microsoft.com/office/powerpoint/2010/main" val="10823962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How can you open doors?  Have</a:t>
            </a:r>
            <a:r>
              <a:rPr lang="en-US" sz="1200" i="1" kern="1200" baseline="0" dirty="0">
                <a:solidFill>
                  <a:schemeClr val="tx1"/>
                </a:solidFill>
                <a:effectLst/>
                <a:latin typeface="+mn-lt"/>
                <a:ea typeface="+mn-ea"/>
                <a:cs typeface="+mn-cs"/>
              </a:rPr>
              <a:t> students share what the term OPENING DOORS means: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i="1" kern="1200" baseline="0" dirty="0">
                <a:solidFill>
                  <a:schemeClr val="tx1"/>
                </a:solidFill>
                <a:effectLst/>
                <a:latin typeface="+mn-lt"/>
                <a:ea typeface="+mn-ea"/>
                <a:cs typeface="+mn-cs"/>
              </a:rPr>
              <a:t>Have them think about each of the three photos shown and answer the question about  opening doors and how that can relate to their future in school and the impact of that when they finish.</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i="1" kern="1200" baseline="0" dirty="0">
                <a:solidFill>
                  <a:schemeClr val="tx1"/>
                </a:solidFill>
                <a:effectLst/>
                <a:latin typeface="+mn-lt"/>
                <a:ea typeface="+mn-ea"/>
                <a:cs typeface="+mn-cs"/>
              </a:rPr>
              <a:t>Note the picture of the school door opening into a hall</a:t>
            </a:r>
            <a:r>
              <a:rPr lang="is-IS" sz="1200" i="1" kern="1200" baseline="0" dirty="0">
                <a:solidFill>
                  <a:schemeClr val="tx1"/>
                </a:solidFill>
                <a:effectLst/>
                <a:latin typeface="+mn-lt"/>
                <a:ea typeface="+mn-ea"/>
                <a:cs typeface="+mn-cs"/>
              </a:rPr>
              <a:t>…leads to classes that can lead them to success, the book could signify studying, and the window, is a different way that they may have the vision to see outward.  What are some paths (windows) into what they can do in the future?  Looking at their action plan can help! Finishing school with the best available track record and meeting the needs for the applications will help students succeed.</a:t>
            </a:r>
          </a:p>
        </p:txBody>
      </p:sp>
      <p:sp>
        <p:nvSpPr>
          <p:cNvPr id="4" name="Slide Number Placeholder 3"/>
          <p:cNvSpPr>
            <a:spLocks noGrp="1"/>
          </p:cNvSpPr>
          <p:nvPr>
            <p:ph type="sldNum" sz="quarter" idx="10"/>
          </p:nvPr>
        </p:nvSpPr>
        <p:spPr/>
        <p:txBody>
          <a:bodyPr/>
          <a:lstStyle/>
          <a:p>
            <a:fld id="{9A8D646A-7141-7A4A-99CA-03479E84EE5A}" type="slidenum">
              <a:rPr lang="en-US" smtClean="0"/>
              <a:t>5</a:t>
            </a:fld>
            <a:endParaRPr lang="en-US"/>
          </a:p>
        </p:txBody>
      </p:sp>
    </p:spTree>
    <p:extLst>
      <p:ext uri="{BB962C8B-B14F-4D97-AF65-F5344CB8AC3E}">
        <p14:creationId xmlns:p14="http://schemas.microsoft.com/office/powerpoint/2010/main" val="2776076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i="1" kern="1200" baseline="0" dirty="0">
                <a:solidFill>
                  <a:schemeClr val="tx1"/>
                </a:solidFill>
                <a:effectLst/>
                <a:latin typeface="+mn-lt"/>
                <a:ea typeface="+mn-ea"/>
                <a:cs typeface="+mn-cs"/>
              </a:rPr>
              <a:t>Have them think about each of the three photos shown and answer the question about  opening doors and how that can relate to their future in school and the impact of that when they finish.</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i="1" kern="1200" baseline="0" dirty="0">
                <a:solidFill>
                  <a:schemeClr val="tx1"/>
                </a:solidFill>
                <a:effectLst/>
                <a:latin typeface="+mn-lt"/>
                <a:ea typeface="+mn-ea"/>
                <a:cs typeface="+mn-cs"/>
              </a:rPr>
              <a:t>Note the picture of the school door opening into a hall</a:t>
            </a:r>
            <a:r>
              <a:rPr lang="is-IS" sz="1200" i="1" kern="1200" baseline="0" dirty="0">
                <a:solidFill>
                  <a:schemeClr val="tx1"/>
                </a:solidFill>
                <a:effectLst/>
                <a:latin typeface="+mn-lt"/>
                <a:ea typeface="+mn-ea"/>
                <a:cs typeface="+mn-cs"/>
              </a:rPr>
              <a:t>…leads to classes that can lead them to success, the book could signify studying, and the window, is a different way that they may have the vision to see outward.  What are some paths (windows) into what they can do in the future?  Looking at their action plan can help! </a:t>
            </a:r>
            <a:endParaRPr lang="en-US" sz="1200" i="1"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is-IS" sz="1200" i="1" kern="1200" baseline="0" dirty="0">
                <a:solidFill>
                  <a:schemeClr val="tx1"/>
                </a:solidFill>
                <a:effectLst/>
                <a:latin typeface="+mn-lt"/>
                <a:ea typeface="+mn-ea"/>
                <a:cs typeface="+mn-cs"/>
              </a:rPr>
              <a:t>Have students fill in what they have done so far for each grade level.  Have students refer to the bottom of each page and go through each action when applicable to their group.  If it is a middle school group of students, ask them to create their own record of action plan in the note pages (student book page 62-4) so that they can refer to in their future high school experiences.</a:t>
            </a:r>
            <a:endParaRPr lang="en-US" sz="1200" i="1" kern="1200" baseline="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How can you open doors?  Have</a:t>
            </a:r>
            <a:r>
              <a:rPr lang="en-US" sz="1200" i="1" kern="1200" baseline="0" dirty="0">
                <a:solidFill>
                  <a:schemeClr val="tx1"/>
                </a:solidFill>
                <a:effectLst/>
                <a:latin typeface="+mn-lt"/>
                <a:ea typeface="+mn-ea"/>
                <a:cs typeface="+mn-cs"/>
              </a:rPr>
              <a:t> students share what the term OPENING DOORS means:  </a:t>
            </a:r>
          </a:p>
        </p:txBody>
      </p:sp>
      <p:sp>
        <p:nvSpPr>
          <p:cNvPr id="4" name="Slide Number Placeholder 3"/>
          <p:cNvSpPr>
            <a:spLocks noGrp="1"/>
          </p:cNvSpPr>
          <p:nvPr>
            <p:ph type="sldNum" sz="quarter" idx="10"/>
          </p:nvPr>
        </p:nvSpPr>
        <p:spPr/>
        <p:txBody>
          <a:bodyPr/>
          <a:lstStyle/>
          <a:p>
            <a:fld id="{9A8D646A-7141-7A4A-99CA-03479E84EE5A}" type="slidenum">
              <a:rPr lang="en-US" smtClean="0"/>
              <a:t>6</a:t>
            </a:fld>
            <a:endParaRPr lang="en-US"/>
          </a:p>
        </p:txBody>
      </p:sp>
    </p:spTree>
    <p:extLst>
      <p:ext uri="{BB962C8B-B14F-4D97-AF65-F5344CB8AC3E}">
        <p14:creationId xmlns:p14="http://schemas.microsoft.com/office/powerpoint/2010/main" val="15384235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actions they take –words, things we do, things they say, affect those around them?</a:t>
            </a:r>
          </a:p>
          <a:p>
            <a:r>
              <a:rPr lang="en-US" dirty="0"/>
              <a:t>Introduce</a:t>
            </a:r>
            <a:r>
              <a:rPr lang="en-US" baseline="0" dirty="0"/>
              <a:t> and model the idea that positive words, even constructive criticism or compliments, make a difference in how the message is received. Opening doors can be enabled in how some people relate to others– building relationships with friends as well as with mentors.  Explain that they will have the chance to share with each other in this session about what they are doing in their action plans.  </a:t>
            </a:r>
            <a:endParaRPr lang="en-US" dirty="0"/>
          </a:p>
          <a:p>
            <a:endParaRPr lang="en-US" dirty="0"/>
          </a:p>
        </p:txBody>
      </p:sp>
      <p:sp>
        <p:nvSpPr>
          <p:cNvPr id="4" name="Slide Number Placeholder 3"/>
          <p:cNvSpPr>
            <a:spLocks noGrp="1"/>
          </p:cNvSpPr>
          <p:nvPr>
            <p:ph type="sldNum" sz="quarter" idx="10"/>
          </p:nvPr>
        </p:nvSpPr>
        <p:spPr/>
        <p:txBody>
          <a:bodyPr/>
          <a:lstStyle/>
          <a:p>
            <a:fld id="{9A8D646A-7141-7A4A-99CA-03479E84EE5A}" type="slidenum">
              <a:rPr lang="en-US" smtClean="0"/>
              <a:t>7</a:t>
            </a:fld>
            <a:endParaRPr lang="en-US"/>
          </a:p>
        </p:txBody>
      </p:sp>
    </p:spTree>
    <p:extLst>
      <p:ext uri="{BB962C8B-B14F-4D97-AF65-F5344CB8AC3E}">
        <p14:creationId xmlns:p14="http://schemas.microsoft.com/office/powerpoint/2010/main" val="5735839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Students should use their transcripts or report cards to complete part of this page. For freshmen,</a:t>
            </a:r>
            <a:r>
              <a:rPr lang="en-US" sz="1200" i="1" kern="1200" baseline="0" dirty="0">
                <a:solidFill>
                  <a:schemeClr val="tx1"/>
                </a:solidFill>
                <a:effectLst/>
                <a:latin typeface="+mn-lt"/>
                <a:ea typeface="+mn-ea"/>
                <a:cs typeface="+mn-cs"/>
              </a:rPr>
              <a:t> r</a:t>
            </a:r>
            <a:r>
              <a:rPr lang="en-US" sz="1200" i="1" kern="1200" dirty="0">
                <a:solidFill>
                  <a:schemeClr val="tx1"/>
                </a:solidFill>
                <a:effectLst/>
                <a:latin typeface="+mn-lt"/>
                <a:ea typeface="+mn-ea"/>
                <a:cs typeface="+mn-cs"/>
              </a:rPr>
              <a:t>eview</a:t>
            </a:r>
            <a:r>
              <a:rPr lang="en-US" sz="1200" i="1" kern="1200" baseline="0" dirty="0">
                <a:solidFill>
                  <a:schemeClr val="tx1"/>
                </a:solidFill>
                <a:effectLst/>
                <a:latin typeface="+mn-lt"/>
                <a:ea typeface="+mn-ea"/>
                <a:cs typeface="+mn-cs"/>
              </a:rPr>
              <a:t> each event and review what clubs teams they are working on. Have students share in pairs or in whole group what they are doing.  Allow students to share insights with each other on these.</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i="1" kern="1200" baseline="0" dirty="0">
                <a:solidFill>
                  <a:schemeClr val="tx1"/>
                </a:solidFill>
                <a:effectLst/>
                <a:latin typeface="+mn-lt"/>
                <a:ea typeface="+mn-ea"/>
                <a:cs typeface="+mn-cs"/>
              </a:rPr>
              <a:t>Have volunteer students share if they’ve participated in clubs, and what they have done in those clubs.  If they have had a leadership role, ask them to share what they’ve had to do.  Allow students to ask questions to each other about clubs, teams, and leadership roles.  Prompt students to ask questions such as if they would want to be a leader in their activities and what do they have to do to attain those positions.  Ask for helpers to volunteer their ideas.  Always support positive influencers and what that means in the class.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Have students research</a:t>
            </a:r>
            <a:r>
              <a:rPr lang="en-US" sz="1200" i="1" kern="1200" baseline="0" dirty="0">
                <a:solidFill>
                  <a:schemeClr val="tx1"/>
                </a:solidFill>
                <a:effectLst/>
                <a:latin typeface="+mn-lt"/>
                <a:ea typeface="+mn-ea"/>
                <a:cs typeface="+mn-cs"/>
              </a:rPr>
              <a:t> bullet points for further insight and planning.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i="1" kern="1200" baseline="0" dirty="0">
                <a:solidFill>
                  <a:schemeClr val="tx1"/>
                </a:solidFill>
                <a:effectLst/>
                <a:latin typeface="+mn-lt"/>
                <a:ea typeface="+mn-ea"/>
                <a:cs typeface="+mn-cs"/>
              </a:rPr>
              <a:t>Extensions include seeking SAT and ACT preparations free and for a fee, researching colleges on line.. Etc. See Facilitator guide for more.</a:t>
            </a:r>
          </a:p>
        </p:txBody>
      </p:sp>
      <p:sp>
        <p:nvSpPr>
          <p:cNvPr id="4" name="Slide Number Placeholder 3"/>
          <p:cNvSpPr>
            <a:spLocks noGrp="1"/>
          </p:cNvSpPr>
          <p:nvPr>
            <p:ph type="sldNum" sz="quarter" idx="10"/>
          </p:nvPr>
        </p:nvSpPr>
        <p:spPr/>
        <p:txBody>
          <a:bodyPr/>
          <a:lstStyle/>
          <a:p>
            <a:fld id="{9A8D646A-7141-7A4A-99CA-03479E84EE5A}" type="slidenum">
              <a:rPr lang="en-US" smtClean="0"/>
              <a:t>8</a:t>
            </a:fld>
            <a:endParaRPr lang="en-US"/>
          </a:p>
        </p:txBody>
      </p:sp>
    </p:spTree>
    <p:extLst>
      <p:ext uri="{BB962C8B-B14F-4D97-AF65-F5344CB8AC3E}">
        <p14:creationId xmlns:p14="http://schemas.microsoft.com/office/powerpoint/2010/main" val="8563200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Students should use their transcripts or report cards to complete part of this page. For sophomores,</a:t>
            </a:r>
            <a:r>
              <a:rPr lang="en-US" sz="1200" i="1" kern="1200" baseline="0" dirty="0">
                <a:solidFill>
                  <a:schemeClr val="tx1"/>
                </a:solidFill>
                <a:effectLst/>
                <a:latin typeface="+mn-lt"/>
                <a:ea typeface="+mn-ea"/>
                <a:cs typeface="+mn-cs"/>
              </a:rPr>
              <a:t> go through each event and review what clubs or teams they are working on. Have students share in pairs or in groups what they are doing.  Allow students to share insights with each other on these.</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i="1" kern="1200" baseline="0" dirty="0">
                <a:solidFill>
                  <a:schemeClr val="tx1"/>
                </a:solidFill>
                <a:effectLst/>
                <a:latin typeface="+mn-lt"/>
                <a:ea typeface="+mn-ea"/>
                <a:cs typeface="+mn-cs"/>
              </a:rPr>
              <a:t>Have volunteer students share if they’ve participated in clubs, and what they have done in those clubs.  If they have had a leadership role, ask them to share what they’ve had to do.  Allow students to ask questions of each other about clubs, teams, and leadership roles.  Prompt students to ask questions such as if they would want to be a leader in their activities and what do they have to do to attain those positions.  Ask for helpers to volunteer their ideas.  Always support positive influencers and what that means in the class.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Have students research</a:t>
            </a:r>
            <a:r>
              <a:rPr lang="en-US" sz="1200" i="1" kern="1200" baseline="0" dirty="0">
                <a:solidFill>
                  <a:schemeClr val="tx1"/>
                </a:solidFill>
                <a:effectLst/>
                <a:latin typeface="+mn-lt"/>
                <a:ea typeface="+mn-ea"/>
                <a:cs typeface="+mn-cs"/>
              </a:rPr>
              <a:t> bullet points for further insight and planning.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i="1" kern="1200" baseline="0" dirty="0">
                <a:solidFill>
                  <a:schemeClr val="tx1"/>
                </a:solidFill>
                <a:effectLst/>
                <a:latin typeface="+mn-lt"/>
                <a:ea typeface="+mn-ea"/>
                <a:cs typeface="+mn-cs"/>
              </a:rPr>
              <a:t>Check out extension activity in Facilitator Guide about financial options in college: How to Pay for College- research and report.</a:t>
            </a:r>
          </a:p>
        </p:txBody>
      </p:sp>
      <p:sp>
        <p:nvSpPr>
          <p:cNvPr id="4" name="Slide Number Placeholder 3"/>
          <p:cNvSpPr>
            <a:spLocks noGrp="1"/>
          </p:cNvSpPr>
          <p:nvPr>
            <p:ph type="sldNum" sz="quarter" idx="10"/>
          </p:nvPr>
        </p:nvSpPr>
        <p:spPr/>
        <p:txBody>
          <a:bodyPr/>
          <a:lstStyle/>
          <a:p>
            <a:fld id="{9A8D646A-7141-7A4A-99CA-03479E84EE5A}" type="slidenum">
              <a:rPr lang="en-US" smtClean="0"/>
              <a:t>9</a:t>
            </a:fld>
            <a:endParaRPr lang="en-US"/>
          </a:p>
        </p:txBody>
      </p:sp>
    </p:spTree>
    <p:extLst>
      <p:ext uri="{BB962C8B-B14F-4D97-AF65-F5344CB8AC3E}">
        <p14:creationId xmlns:p14="http://schemas.microsoft.com/office/powerpoint/2010/main" val="5998671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81" indent="0" algn="ctr">
              <a:buNone/>
              <a:defRPr>
                <a:solidFill>
                  <a:schemeClr val="tx1">
                    <a:tint val="75000"/>
                  </a:schemeClr>
                </a:solidFill>
              </a:defRPr>
            </a:lvl2pPr>
            <a:lvl3pPr marL="914362" indent="0" algn="ctr">
              <a:buNone/>
              <a:defRPr>
                <a:solidFill>
                  <a:schemeClr val="tx1">
                    <a:tint val="75000"/>
                  </a:schemeClr>
                </a:solidFill>
              </a:defRPr>
            </a:lvl3pPr>
            <a:lvl4pPr marL="1371543" indent="0" algn="ctr">
              <a:buNone/>
              <a:defRPr>
                <a:solidFill>
                  <a:schemeClr val="tx1">
                    <a:tint val="75000"/>
                  </a:schemeClr>
                </a:solidFill>
              </a:defRPr>
            </a:lvl4pPr>
            <a:lvl5pPr marL="1828724" indent="0" algn="ctr">
              <a:buNone/>
              <a:defRPr>
                <a:solidFill>
                  <a:schemeClr val="tx1">
                    <a:tint val="75000"/>
                  </a:schemeClr>
                </a:solidFill>
              </a:defRPr>
            </a:lvl5pPr>
            <a:lvl6pPr marL="2285905" indent="0" algn="ctr">
              <a:buNone/>
              <a:defRPr>
                <a:solidFill>
                  <a:schemeClr val="tx1">
                    <a:tint val="75000"/>
                  </a:schemeClr>
                </a:solidFill>
              </a:defRPr>
            </a:lvl6pPr>
            <a:lvl7pPr marL="2743086" indent="0" algn="ctr">
              <a:buNone/>
              <a:defRPr>
                <a:solidFill>
                  <a:schemeClr val="tx1">
                    <a:tint val="75000"/>
                  </a:schemeClr>
                </a:solidFill>
              </a:defRPr>
            </a:lvl7pPr>
            <a:lvl8pPr marL="3200266" indent="0" algn="ctr">
              <a:buNone/>
              <a:defRPr>
                <a:solidFill>
                  <a:schemeClr val="tx1">
                    <a:tint val="75000"/>
                  </a:schemeClr>
                </a:solidFill>
              </a:defRPr>
            </a:lvl8pPr>
            <a:lvl9pPr marL="365744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AB61128-990F-D145-BCC5-B3CD4879BEFD}" type="datetimeFigureOut">
              <a:rPr lang="en-US" smtClean="0"/>
              <a:t>5/3/22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EF832A-1647-0441-A0E0-CB59642A42AB}" type="slidenum">
              <a:rPr lang="en-US" smtClean="0"/>
              <a:t>‹#›</a:t>
            </a:fld>
            <a:endParaRPr lang="en-US"/>
          </a:p>
        </p:txBody>
      </p:sp>
    </p:spTree>
    <p:extLst>
      <p:ext uri="{BB962C8B-B14F-4D97-AF65-F5344CB8AC3E}">
        <p14:creationId xmlns:p14="http://schemas.microsoft.com/office/powerpoint/2010/main" val="26516855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B61128-990F-D145-BCC5-B3CD4879BEFD}" type="datetimeFigureOut">
              <a:rPr lang="en-US" smtClean="0"/>
              <a:t>5/3/22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EF832A-1647-0441-A0E0-CB59642A42AB}" type="slidenum">
              <a:rPr lang="en-US" smtClean="0"/>
              <a:t>‹#›</a:t>
            </a:fld>
            <a:endParaRPr lang="en-US"/>
          </a:p>
        </p:txBody>
      </p:sp>
    </p:spTree>
    <p:extLst>
      <p:ext uri="{BB962C8B-B14F-4D97-AF65-F5344CB8AC3E}">
        <p14:creationId xmlns:p14="http://schemas.microsoft.com/office/powerpoint/2010/main" val="10586826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B61128-990F-D145-BCC5-B3CD4879BEFD}" type="datetimeFigureOut">
              <a:rPr lang="en-US" smtClean="0"/>
              <a:t>5/3/22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EF832A-1647-0441-A0E0-CB59642A42AB}" type="slidenum">
              <a:rPr lang="en-US" smtClean="0"/>
              <a:t>‹#›</a:t>
            </a:fld>
            <a:endParaRPr lang="en-US"/>
          </a:p>
        </p:txBody>
      </p:sp>
    </p:spTree>
    <p:extLst>
      <p:ext uri="{BB962C8B-B14F-4D97-AF65-F5344CB8AC3E}">
        <p14:creationId xmlns:p14="http://schemas.microsoft.com/office/powerpoint/2010/main" val="21719496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B61128-990F-D145-BCC5-B3CD4879BEFD}" type="datetimeFigureOut">
              <a:rPr lang="en-US" smtClean="0"/>
              <a:t>5/3/22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EF832A-1647-0441-A0E0-CB59642A42AB}" type="slidenum">
              <a:rPr lang="en-US" smtClean="0"/>
              <a:t>‹#›</a:t>
            </a:fld>
            <a:endParaRPr lang="en-US"/>
          </a:p>
        </p:txBody>
      </p:sp>
    </p:spTree>
    <p:extLst>
      <p:ext uri="{BB962C8B-B14F-4D97-AF65-F5344CB8AC3E}">
        <p14:creationId xmlns:p14="http://schemas.microsoft.com/office/powerpoint/2010/main" val="30104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81" indent="0">
              <a:buNone/>
              <a:defRPr sz="1800">
                <a:solidFill>
                  <a:schemeClr val="tx1">
                    <a:tint val="75000"/>
                  </a:schemeClr>
                </a:solidFill>
              </a:defRPr>
            </a:lvl2pPr>
            <a:lvl3pPr marL="914362" indent="0">
              <a:buNone/>
              <a:defRPr sz="1600">
                <a:solidFill>
                  <a:schemeClr val="tx1">
                    <a:tint val="75000"/>
                  </a:schemeClr>
                </a:solidFill>
              </a:defRPr>
            </a:lvl3pPr>
            <a:lvl4pPr marL="1371543" indent="0">
              <a:buNone/>
              <a:defRPr sz="1400">
                <a:solidFill>
                  <a:schemeClr val="tx1">
                    <a:tint val="75000"/>
                  </a:schemeClr>
                </a:solidFill>
              </a:defRPr>
            </a:lvl4pPr>
            <a:lvl5pPr marL="1828724" indent="0">
              <a:buNone/>
              <a:defRPr sz="1400">
                <a:solidFill>
                  <a:schemeClr val="tx1">
                    <a:tint val="75000"/>
                  </a:schemeClr>
                </a:solidFill>
              </a:defRPr>
            </a:lvl5pPr>
            <a:lvl6pPr marL="2285905" indent="0">
              <a:buNone/>
              <a:defRPr sz="1400">
                <a:solidFill>
                  <a:schemeClr val="tx1">
                    <a:tint val="75000"/>
                  </a:schemeClr>
                </a:solidFill>
              </a:defRPr>
            </a:lvl6pPr>
            <a:lvl7pPr marL="2743086" indent="0">
              <a:buNone/>
              <a:defRPr sz="1400">
                <a:solidFill>
                  <a:schemeClr val="tx1">
                    <a:tint val="75000"/>
                  </a:schemeClr>
                </a:solidFill>
              </a:defRPr>
            </a:lvl7pPr>
            <a:lvl8pPr marL="3200266" indent="0">
              <a:buNone/>
              <a:defRPr sz="1400">
                <a:solidFill>
                  <a:schemeClr val="tx1">
                    <a:tint val="75000"/>
                  </a:schemeClr>
                </a:solidFill>
              </a:defRPr>
            </a:lvl8pPr>
            <a:lvl9pPr marL="365744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B61128-990F-D145-BCC5-B3CD4879BEFD}" type="datetimeFigureOut">
              <a:rPr lang="en-US" smtClean="0"/>
              <a:t>5/3/22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EF832A-1647-0441-A0E0-CB59642A42AB}" type="slidenum">
              <a:rPr lang="en-US" smtClean="0"/>
              <a:t>‹#›</a:t>
            </a:fld>
            <a:endParaRPr lang="en-US"/>
          </a:p>
        </p:txBody>
      </p:sp>
    </p:spTree>
    <p:extLst>
      <p:ext uri="{BB962C8B-B14F-4D97-AF65-F5344CB8AC3E}">
        <p14:creationId xmlns:p14="http://schemas.microsoft.com/office/powerpoint/2010/main" val="2504610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AB61128-990F-D145-BCC5-B3CD4879BEFD}" type="datetimeFigureOut">
              <a:rPr lang="en-US" smtClean="0"/>
              <a:t>5/3/22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EF832A-1647-0441-A0E0-CB59642A42AB}" type="slidenum">
              <a:rPr lang="en-US" smtClean="0"/>
              <a:t>‹#›</a:t>
            </a:fld>
            <a:endParaRPr lang="en-US"/>
          </a:p>
        </p:txBody>
      </p:sp>
    </p:spTree>
    <p:extLst>
      <p:ext uri="{BB962C8B-B14F-4D97-AF65-F5344CB8AC3E}">
        <p14:creationId xmlns:p14="http://schemas.microsoft.com/office/powerpoint/2010/main" val="14558468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81" indent="0">
              <a:buNone/>
              <a:defRPr sz="2000" b="1"/>
            </a:lvl2pPr>
            <a:lvl3pPr marL="914362" indent="0">
              <a:buNone/>
              <a:defRPr sz="1800" b="1"/>
            </a:lvl3pPr>
            <a:lvl4pPr marL="1371543" indent="0">
              <a:buNone/>
              <a:defRPr sz="1600" b="1"/>
            </a:lvl4pPr>
            <a:lvl5pPr marL="1828724" indent="0">
              <a:buNone/>
              <a:defRPr sz="1600" b="1"/>
            </a:lvl5pPr>
            <a:lvl6pPr marL="2285905" indent="0">
              <a:buNone/>
              <a:defRPr sz="1600" b="1"/>
            </a:lvl6pPr>
            <a:lvl7pPr marL="2743086" indent="0">
              <a:buNone/>
              <a:defRPr sz="1600" b="1"/>
            </a:lvl7pPr>
            <a:lvl8pPr marL="3200266" indent="0">
              <a:buNone/>
              <a:defRPr sz="1600" b="1"/>
            </a:lvl8pPr>
            <a:lvl9pPr marL="365744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181" indent="0">
              <a:buNone/>
              <a:defRPr sz="2000" b="1"/>
            </a:lvl2pPr>
            <a:lvl3pPr marL="914362" indent="0">
              <a:buNone/>
              <a:defRPr sz="1800" b="1"/>
            </a:lvl3pPr>
            <a:lvl4pPr marL="1371543" indent="0">
              <a:buNone/>
              <a:defRPr sz="1600" b="1"/>
            </a:lvl4pPr>
            <a:lvl5pPr marL="1828724" indent="0">
              <a:buNone/>
              <a:defRPr sz="1600" b="1"/>
            </a:lvl5pPr>
            <a:lvl6pPr marL="2285905" indent="0">
              <a:buNone/>
              <a:defRPr sz="1600" b="1"/>
            </a:lvl6pPr>
            <a:lvl7pPr marL="2743086" indent="0">
              <a:buNone/>
              <a:defRPr sz="1600" b="1"/>
            </a:lvl7pPr>
            <a:lvl8pPr marL="3200266" indent="0">
              <a:buNone/>
              <a:defRPr sz="1600" b="1"/>
            </a:lvl8pPr>
            <a:lvl9pPr marL="365744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AB61128-990F-D145-BCC5-B3CD4879BEFD}" type="datetimeFigureOut">
              <a:rPr lang="en-US" smtClean="0"/>
              <a:t>5/3/22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7EF832A-1647-0441-A0E0-CB59642A42AB}" type="slidenum">
              <a:rPr lang="en-US" smtClean="0"/>
              <a:t>‹#›</a:t>
            </a:fld>
            <a:endParaRPr lang="en-US"/>
          </a:p>
        </p:txBody>
      </p:sp>
    </p:spTree>
    <p:extLst>
      <p:ext uri="{BB962C8B-B14F-4D97-AF65-F5344CB8AC3E}">
        <p14:creationId xmlns:p14="http://schemas.microsoft.com/office/powerpoint/2010/main" val="3248956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AB61128-990F-D145-BCC5-B3CD4879BEFD}" type="datetimeFigureOut">
              <a:rPr lang="en-US" smtClean="0"/>
              <a:t>5/3/22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7EF832A-1647-0441-A0E0-CB59642A42AB}" type="slidenum">
              <a:rPr lang="en-US" smtClean="0"/>
              <a:t>‹#›</a:t>
            </a:fld>
            <a:endParaRPr lang="en-US"/>
          </a:p>
        </p:txBody>
      </p:sp>
    </p:spTree>
    <p:extLst>
      <p:ext uri="{BB962C8B-B14F-4D97-AF65-F5344CB8AC3E}">
        <p14:creationId xmlns:p14="http://schemas.microsoft.com/office/powerpoint/2010/main" val="521509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B61128-990F-D145-BCC5-B3CD4879BEFD}" type="datetimeFigureOut">
              <a:rPr lang="en-US" smtClean="0"/>
              <a:t>5/3/22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7EF832A-1647-0441-A0E0-CB59642A42AB}" type="slidenum">
              <a:rPr lang="en-US" smtClean="0"/>
              <a:t>‹#›</a:t>
            </a:fld>
            <a:endParaRPr lang="en-US"/>
          </a:p>
        </p:txBody>
      </p:sp>
    </p:spTree>
    <p:extLst>
      <p:ext uri="{BB962C8B-B14F-4D97-AF65-F5344CB8AC3E}">
        <p14:creationId xmlns:p14="http://schemas.microsoft.com/office/powerpoint/2010/main" val="13849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076328"/>
            <a:ext cx="3008313" cy="3518297"/>
          </a:xfrm>
        </p:spPr>
        <p:txBody>
          <a:bodyPr/>
          <a:lstStyle>
            <a:lvl1pPr marL="0" indent="0">
              <a:buNone/>
              <a:defRPr sz="1400"/>
            </a:lvl1pPr>
            <a:lvl2pPr marL="457181" indent="0">
              <a:buNone/>
              <a:defRPr sz="1200"/>
            </a:lvl2pPr>
            <a:lvl3pPr marL="914362" indent="0">
              <a:buNone/>
              <a:defRPr sz="1000"/>
            </a:lvl3pPr>
            <a:lvl4pPr marL="1371543" indent="0">
              <a:buNone/>
              <a:defRPr sz="900"/>
            </a:lvl4pPr>
            <a:lvl5pPr marL="1828724" indent="0">
              <a:buNone/>
              <a:defRPr sz="900"/>
            </a:lvl5pPr>
            <a:lvl6pPr marL="2285905" indent="0">
              <a:buNone/>
              <a:defRPr sz="900"/>
            </a:lvl6pPr>
            <a:lvl7pPr marL="2743086" indent="0">
              <a:buNone/>
              <a:defRPr sz="900"/>
            </a:lvl7pPr>
            <a:lvl8pPr marL="3200266" indent="0">
              <a:buNone/>
              <a:defRPr sz="900"/>
            </a:lvl8pPr>
            <a:lvl9pPr marL="365744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AB61128-990F-D145-BCC5-B3CD4879BEFD}" type="datetimeFigureOut">
              <a:rPr lang="en-US" smtClean="0"/>
              <a:t>5/3/22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EF832A-1647-0441-A0E0-CB59642A42AB}" type="slidenum">
              <a:rPr lang="en-US" smtClean="0"/>
              <a:t>‹#›</a:t>
            </a:fld>
            <a:endParaRPr lang="en-US"/>
          </a:p>
        </p:txBody>
      </p:sp>
    </p:spTree>
    <p:extLst>
      <p:ext uri="{BB962C8B-B14F-4D97-AF65-F5344CB8AC3E}">
        <p14:creationId xmlns:p14="http://schemas.microsoft.com/office/powerpoint/2010/main" val="16255545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81" indent="0">
              <a:buNone/>
              <a:defRPr sz="2800"/>
            </a:lvl2pPr>
            <a:lvl3pPr marL="914362" indent="0">
              <a:buNone/>
              <a:defRPr sz="2400"/>
            </a:lvl3pPr>
            <a:lvl4pPr marL="1371543" indent="0">
              <a:buNone/>
              <a:defRPr sz="2000"/>
            </a:lvl4pPr>
            <a:lvl5pPr marL="1828724" indent="0">
              <a:buNone/>
              <a:defRPr sz="2000"/>
            </a:lvl5pPr>
            <a:lvl6pPr marL="2285905" indent="0">
              <a:buNone/>
              <a:defRPr sz="2000"/>
            </a:lvl6pPr>
            <a:lvl7pPr marL="2743086" indent="0">
              <a:buNone/>
              <a:defRPr sz="2000"/>
            </a:lvl7pPr>
            <a:lvl8pPr marL="3200266" indent="0">
              <a:buNone/>
              <a:defRPr sz="2000"/>
            </a:lvl8pPr>
            <a:lvl9pPr marL="3657448" indent="0">
              <a:buNone/>
              <a:defRPr sz="2000"/>
            </a:lvl9pPr>
          </a:lstStyle>
          <a:p>
            <a:endParaRPr lang="en-US"/>
          </a:p>
        </p:txBody>
      </p:sp>
      <p:sp>
        <p:nvSpPr>
          <p:cNvPr id="4" name="Text Placeholder 3"/>
          <p:cNvSpPr>
            <a:spLocks noGrp="1"/>
          </p:cNvSpPr>
          <p:nvPr>
            <p:ph type="body" sz="half" idx="2"/>
          </p:nvPr>
        </p:nvSpPr>
        <p:spPr>
          <a:xfrm>
            <a:off x="1792288" y="4025505"/>
            <a:ext cx="5486400" cy="603647"/>
          </a:xfrm>
        </p:spPr>
        <p:txBody>
          <a:bodyPr/>
          <a:lstStyle>
            <a:lvl1pPr marL="0" indent="0">
              <a:buNone/>
              <a:defRPr sz="1400"/>
            </a:lvl1pPr>
            <a:lvl2pPr marL="457181" indent="0">
              <a:buNone/>
              <a:defRPr sz="1200"/>
            </a:lvl2pPr>
            <a:lvl3pPr marL="914362" indent="0">
              <a:buNone/>
              <a:defRPr sz="1000"/>
            </a:lvl3pPr>
            <a:lvl4pPr marL="1371543" indent="0">
              <a:buNone/>
              <a:defRPr sz="900"/>
            </a:lvl4pPr>
            <a:lvl5pPr marL="1828724" indent="0">
              <a:buNone/>
              <a:defRPr sz="900"/>
            </a:lvl5pPr>
            <a:lvl6pPr marL="2285905" indent="0">
              <a:buNone/>
              <a:defRPr sz="900"/>
            </a:lvl6pPr>
            <a:lvl7pPr marL="2743086" indent="0">
              <a:buNone/>
              <a:defRPr sz="900"/>
            </a:lvl7pPr>
            <a:lvl8pPr marL="3200266" indent="0">
              <a:buNone/>
              <a:defRPr sz="900"/>
            </a:lvl8pPr>
            <a:lvl9pPr marL="365744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AB61128-990F-D145-BCC5-B3CD4879BEFD}" type="datetimeFigureOut">
              <a:rPr lang="en-US" smtClean="0"/>
              <a:t>5/3/22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EF832A-1647-0441-A0E0-CB59642A42AB}" type="slidenum">
              <a:rPr lang="en-US" smtClean="0"/>
              <a:t>‹#›</a:t>
            </a:fld>
            <a:endParaRPr lang="en-US"/>
          </a:p>
        </p:txBody>
      </p:sp>
    </p:spTree>
    <p:extLst>
      <p:ext uri="{BB962C8B-B14F-4D97-AF65-F5344CB8AC3E}">
        <p14:creationId xmlns:p14="http://schemas.microsoft.com/office/powerpoint/2010/main" val="27212929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36" tIns="45718" rIns="91436" bIns="45718"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36" tIns="45718" rIns="91436" bIns="45718" rtlCol="0" anchor="ctr"/>
          <a:lstStyle>
            <a:lvl1pPr algn="l">
              <a:defRPr sz="1200">
                <a:solidFill>
                  <a:schemeClr val="tx1">
                    <a:tint val="75000"/>
                  </a:schemeClr>
                </a:solidFill>
              </a:defRPr>
            </a:lvl1pPr>
          </a:lstStyle>
          <a:p>
            <a:fld id="{5AB61128-990F-D145-BCC5-B3CD4879BEFD}" type="datetimeFigureOut">
              <a:rPr lang="en-US" smtClean="0"/>
              <a:t>5/3/22</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36" tIns="45718" rIns="91436" bIns="45718"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1" y="4767264"/>
            <a:ext cx="2133600" cy="273844"/>
          </a:xfrm>
          <a:prstGeom prst="rect">
            <a:avLst/>
          </a:prstGeom>
        </p:spPr>
        <p:txBody>
          <a:bodyPr vert="horz" lIns="91436" tIns="45718" rIns="91436" bIns="45718" rtlCol="0" anchor="ctr"/>
          <a:lstStyle>
            <a:lvl1pPr algn="r">
              <a:defRPr sz="1200">
                <a:solidFill>
                  <a:schemeClr val="tx1">
                    <a:tint val="75000"/>
                  </a:schemeClr>
                </a:solidFill>
              </a:defRPr>
            </a:lvl1pPr>
          </a:lstStyle>
          <a:p>
            <a:fld id="{F7EF832A-1647-0441-A0E0-CB59642A42AB}" type="slidenum">
              <a:rPr lang="en-US" smtClean="0"/>
              <a:t>‹#›</a:t>
            </a:fld>
            <a:endParaRPr lang="en-US"/>
          </a:p>
        </p:txBody>
      </p:sp>
    </p:spTree>
    <p:extLst>
      <p:ext uri="{BB962C8B-B14F-4D97-AF65-F5344CB8AC3E}">
        <p14:creationId xmlns:p14="http://schemas.microsoft.com/office/powerpoint/2010/main" val="34361860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181" rtl="0" eaLnBrk="1" latinLnBrk="0" hangingPunct="1">
        <a:spcBef>
          <a:spcPct val="0"/>
        </a:spcBef>
        <a:buNone/>
        <a:defRPr sz="4400" kern="1200">
          <a:solidFill>
            <a:schemeClr val="tx1"/>
          </a:solidFill>
          <a:latin typeface="+mj-lt"/>
          <a:ea typeface="+mj-ea"/>
          <a:cs typeface="+mj-cs"/>
        </a:defRPr>
      </a:lvl1pPr>
    </p:titleStyle>
    <p:bodyStyle>
      <a:lvl1pPr marL="342886" indent="-342886" algn="l" defTabSz="457181" rtl="0" eaLnBrk="1" latinLnBrk="0" hangingPunct="1">
        <a:spcBef>
          <a:spcPct val="20000"/>
        </a:spcBef>
        <a:buFont typeface="Arial"/>
        <a:buChar char="•"/>
        <a:defRPr sz="3200" kern="1200">
          <a:solidFill>
            <a:schemeClr val="tx1"/>
          </a:solidFill>
          <a:latin typeface="+mn-lt"/>
          <a:ea typeface="+mn-ea"/>
          <a:cs typeface="+mn-cs"/>
        </a:defRPr>
      </a:lvl1pPr>
      <a:lvl2pPr marL="742919" indent="-285738" algn="l" defTabSz="457181" rtl="0" eaLnBrk="1" latinLnBrk="0" hangingPunct="1">
        <a:spcBef>
          <a:spcPct val="20000"/>
        </a:spcBef>
        <a:buFont typeface="Arial"/>
        <a:buChar char="–"/>
        <a:defRPr sz="2800" kern="1200">
          <a:solidFill>
            <a:schemeClr val="tx1"/>
          </a:solidFill>
          <a:latin typeface="+mn-lt"/>
          <a:ea typeface="+mn-ea"/>
          <a:cs typeface="+mn-cs"/>
        </a:defRPr>
      </a:lvl2pPr>
      <a:lvl3pPr marL="1142952" indent="-228591" algn="l" defTabSz="457181" rtl="0" eaLnBrk="1" latinLnBrk="0" hangingPunct="1">
        <a:spcBef>
          <a:spcPct val="20000"/>
        </a:spcBef>
        <a:buFont typeface="Arial"/>
        <a:buChar char="•"/>
        <a:defRPr sz="2400" kern="1200">
          <a:solidFill>
            <a:schemeClr val="tx1"/>
          </a:solidFill>
          <a:latin typeface="+mn-lt"/>
          <a:ea typeface="+mn-ea"/>
          <a:cs typeface="+mn-cs"/>
        </a:defRPr>
      </a:lvl3pPr>
      <a:lvl4pPr marL="1600134" indent="-228591" algn="l" defTabSz="457181" rtl="0" eaLnBrk="1" latinLnBrk="0" hangingPunct="1">
        <a:spcBef>
          <a:spcPct val="20000"/>
        </a:spcBef>
        <a:buFont typeface="Arial"/>
        <a:buChar char="–"/>
        <a:defRPr sz="2000" kern="1200">
          <a:solidFill>
            <a:schemeClr val="tx1"/>
          </a:solidFill>
          <a:latin typeface="+mn-lt"/>
          <a:ea typeface="+mn-ea"/>
          <a:cs typeface="+mn-cs"/>
        </a:defRPr>
      </a:lvl4pPr>
      <a:lvl5pPr marL="2057314" indent="-228591" algn="l" defTabSz="457181" rtl="0" eaLnBrk="1" latinLnBrk="0" hangingPunct="1">
        <a:spcBef>
          <a:spcPct val="20000"/>
        </a:spcBef>
        <a:buFont typeface="Arial"/>
        <a:buChar char="»"/>
        <a:defRPr sz="2000" kern="1200">
          <a:solidFill>
            <a:schemeClr val="tx1"/>
          </a:solidFill>
          <a:latin typeface="+mn-lt"/>
          <a:ea typeface="+mn-ea"/>
          <a:cs typeface="+mn-cs"/>
        </a:defRPr>
      </a:lvl5pPr>
      <a:lvl6pPr marL="2514495" indent="-228591" algn="l" defTabSz="457181" rtl="0" eaLnBrk="1" latinLnBrk="0" hangingPunct="1">
        <a:spcBef>
          <a:spcPct val="20000"/>
        </a:spcBef>
        <a:buFont typeface="Arial"/>
        <a:buChar char="•"/>
        <a:defRPr sz="2000" kern="1200">
          <a:solidFill>
            <a:schemeClr val="tx1"/>
          </a:solidFill>
          <a:latin typeface="+mn-lt"/>
          <a:ea typeface="+mn-ea"/>
          <a:cs typeface="+mn-cs"/>
        </a:defRPr>
      </a:lvl6pPr>
      <a:lvl7pPr marL="2971676" indent="-228591" algn="l" defTabSz="457181" rtl="0" eaLnBrk="1" latinLnBrk="0" hangingPunct="1">
        <a:spcBef>
          <a:spcPct val="20000"/>
        </a:spcBef>
        <a:buFont typeface="Arial"/>
        <a:buChar char="•"/>
        <a:defRPr sz="2000" kern="1200">
          <a:solidFill>
            <a:schemeClr val="tx1"/>
          </a:solidFill>
          <a:latin typeface="+mn-lt"/>
          <a:ea typeface="+mn-ea"/>
          <a:cs typeface="+mn-cs"/>
        </a:defRPr>
      </a:lvl7pPr>
      <a:lvl8pPr marL="3428857" indent="-228591" algn="l" defTabSz="457181" rtl="0" eaLnBrk="1" latinLnBrk="0" hangingPunct="1">
        <a:spcBef>
          <a:spcPct val="20000"/>
        </a:spcBef>
        <a:buFont typeface="Arial"/>
        <a:buChar char="•"/>
        <a:defRPr sz="2000" kern="1200">
          <a:solidFill>
            <a:schemeClr val="tx1"/>
          </a:solidFill>
          <a:latin typeface="+mn-lt"/>
          <a:ea typeface="+mn-ea"/>
          <a:cs typeface="+mn-cs"/>
        </a:defRPr>
      </a:lvl8pPr>
      <a:lvl9pPr marL="3886038" indent="-228591" algn="l" defTabSz="45718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1" rtl="0" eaLnBrk="1" latinLnBrk="0" hangingPunct="1">
        <a:defRPr sz="1800" kern="1200">
          <a:solidFill>
            <a:schemeClr val="tx1"/>
          </a:solidFill>
          <a:latin typeface="+mn-lt"/>
          <a:ea typeface="+mn-ea"/>
          <a:cs typeface="+mn-cs"/>
        </a:defRPr>
      </a:lvl1pPr>
      <a:lvl2pPr marL="457181" algn="l" defTabSz="457181" rtl="0" eaLnBrk="1" latinLnBrk="0" hangingPunct="1">
        <a:defRPr sz="1800" kern="1200">
          <a:solidFill>
            <a:schemeClr val="tx1"/>
          </a:solidFill>
          <a:latin typeface="+mn-lt"/>
          <a:ea typeface="+mn-ea"/>
          <a:cs typeface="+mn-cs"/>
        </a:defRPr>
      </a:lvl2pPr>
      <a:lvl3pPr marL="914362" algn="l" defTabSz="457181" rtl="0" eaLnBrk="1" latinLnBrk="0" hangingPunct="1">
        <a:defRPr sz="1800" kern="1200">
          <a:solidFill>
            <a:schemeClr val="tx1"/>
          </a:solidFill>
          <a:latin typeface="+mn-lt"/>
          <a:ea typeface="+mn-ea"/>
          <a:cs typeface="+mn-cs"/>
        </a:defRPr>
      </a:lvl3pPr>
      <a:lvl4pPr marL="1371543" algn="l" defTabSz="457181" rtl="0" eaLnBrk="1" latinLnBrk="0" hangingPunct="1">
        <a:defRPr sz="1800" kern="1200">
          <a:solidFill>
            <a:schemeClr val="tx1"/>
          </a:solidFill>
          <a:latin typeface="+mn-lt"/>
          <a:ea typeface="+mn-ea"/>
          <a:cs typeface="+mn-cs"/>
        </a:defRPr>
      </a:lvl4pPr>
      <a:lvl5pPr marL="1828724" algn="l" defTabSz="457181" rtl="0" eaLnBrk="1" latinLnBrk="0" hangingPunct="1">
        <a:defRPr sz="1800" kern="1200">
          <a:solidFill>
            <a:schemeClr val="tx1"/>
          </a:solidFill>
          <a:latin typeface="+mn-lt"/>
          <a:ea typeface="+mn-ea"/>
          <a:cs typeface="+mn-cs"/>
        </a:defRPr>
      </a:lvl5pPr>
      <a:lvl6pPr marL="2285905" algn="l" defTabSz="457181" rtl="0" eaLnBrk="1" latinLnBrk="0" hangingPunct="1">
        <a:defRPr sz="1800" kern="1200">
          <a:solidFill>
            <a:schemeClr val="tx1"/>
          </a:solidFill>
          <a:latin typeface="+mn-lt"/>
          <a:ea typeface="+mn-ea"/>
          <a:cs typeface="+mn-cs"/>
        </a:defRPr>
      </a:lvl6pPr>
      <a:lvl7pPr marL="2743086" algn="l" defTabSz="457181" rtl="0" eaLnBrk="1" latinLnBrk="0" hangingPunct="1">
        <a:defRPr sz="1800" kern="1200">
          <a:solidFill>
            <a:schemeClr val="tx1"/>
          </a:solidFill>
          <a:latin typeface="+mn-lt"/>
          <a:ea typeface="+mn-ea"/>
          <a:cs typeface="+mn-cs"/>
        </a:defRPr>
      </a:lvl7pPr>
      <a:lvl8pPr marL="3200266" algn="l" defTabSz="457181" rtl="0" eaLnBrk="1" latinLnBrk="0" hangingPunct="1">
        <a:defRPr sz="1800" kern="1200">
          <a:solidFill>
            <a:schemeClr val="tx1"/>
          </a:solidFill>
          <a:latin typeface="+mn-lt"/>
          <a:ea typeface="+mn-ea"/>
          <a:cs typeface="+mn-cs"/>
        </a:defRPr>
      </a:lvl8pPr>
      <a:lvl9pPr marL="3657448" algn="l" defTabSz="457181"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4.emf"/></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4.emf"/></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4.emf"/></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4.emf"/></Relationships>
</file>

<file path=ppt/slides/_rels/slide14.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image" Target="../media/image17.jpg"/><Relationship Id="rId7"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emf"/></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emf"/></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emf"/></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4.emf"/></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4.emf"/></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4.emf"/></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4.emf"/></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t="1722" b="13904"/>
          <a:stretch/>
        </p:blipFill>
        <p:spPr>
          <a:xfrm>
            <a:off x="0" y="0"/>
            <a:ext cx="9143995" cy="5143499"/>
          </a:xfrm>
          <a:prstGeom prst="rect">
            <a:avLst/>
          </a:prstGeom>
        </p:spPr>
      </p:pic>
      <p:sp>
        <p:nvSpPr>
          <p:cNvPr id="24" name="Rectangle 23"/>
          <p:cNvSpPr/>
          <p:nvPr/>
        </p:nvSpPr>
        <p:spPr>
          <a:xfrm>
            <a:off x="413953" y="-1"/>
            <a:ext cx="2894932" cy="5143501"/>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0" y="4114068"/>
            <a:ext cx="9144000" cy="409004"/>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p:cNvSpPr txBox="1"/>
          <p:nvPr/>
        </p:nvSpPr>
        <p:spPr>
          <a:xfrm>
            <a:off x="0" y="4125207"/>
            <a:ext cx="8792877" cy="523220"/>
          </a:xfrm>
          <a:prstGeom prst="rect">
            <a:avLst/>
          </a:prstGeom>
          <a:noFill/>
          <a:ln>
            <a:noFill/>
          </a:ln>
        </p:spPr>
        <p:txBody>
          <a:bodyPr wrap="square" rtlCol="0">
            <a:spAutoFit/>
          </a:bodyPr>
          <a:lstStyle/>
          <a:p>
            <a:pPr algn="r"/>
            <a:r>
              <a:rPr lang="en-US" sz="2800" b="1" dirty="0">
                <a:solidFill>
                  <a:schemeClr val="bg1"/>
                </a:solidFill>
                <a:latin typeface="Arial"/>
                <a:cs typeface="Arial"/>
              </a:rPr>
              <a:t>ACTIONS</a:t>
            </a:r>
          </a:p>
        </p:txBody>
      </p:sp>
      <p:sp>
        <p:nvSpPr>
          <p:cNvPr id="32" name="Rectangle 31"/>
          <p:cNvSpPr/>
          <p:nvPr/>
        </p:nvSpPr>
        <p:spPr>
          <a:xfrm>
            <a:off x="0" y="4523072"/>
            <a:ext cx="9144000" cy="4571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4595092" y="4648427"/>
            <a:ext cx="4197785" cy="338554"/>
          </a:xfrm>
          <a:prstGeom prst="rect">
            <a:avLst/>
          </a:prstGeom>
          <a:noFill/>
        </p:spPr>
        <p:txBody>
          <a:bodyPr wrap="square" rtlCol="0">
            <a:spAutoFit/>
          </a:bodyPr>
          <a:lstStyle/>
          <a:p>
            <a:pPr algn="r"/>
            <a:r>
              <a:rPr lang="en-US" sz="1600" dirty="0">
                <a:solidFill>
                  <a:srgbClr val="FFFFFF"/>
                </a:solidFill>
                <a:latin typeface="Arial"/>
                <a:cs typeface="Arial"/>
              </a:rPr>
              <a:t>A PATH FOR STUDENTS’ SUCCESS</a:t>
            </a:r>
          </a:p>
        </p:txBody>
      </p:sp>
      <p:sp>
        <p:nvSpPr>
          <p:cNvPr id="23" name="Rectangle 22"/>
          <p:cNvSpPr/>
          <p:nvPr/>
        </p:nvSpPr>
        <p:spPr>
          <a:xfrm>
            <a:off x="-5" y="-1"/>
            <a:ext cx="9144000" cy="409004"/>
          </a:xfrm>
          <a:prstGeom prst="rect">
            <a:avLst/>
          </a:prstGeom>
          <a:solidFill>
            <a:schemeClr val="accent1">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5" y="70449"/>
            <a:ext cx="9144000" cy="338554"/>
          </a:xfrm>
          <a:prstGeom prst="rect">
            <a:avLst/>
          </a:prstGeom>
          <a:noFill/>
        </p:spPr>
        <p:txBody>
          <a:bodyPr wrap="square" rtlCol="0">
            <a:spAutoFit/>
          </a:bodyPr>
          <a:lstStyle/>
          <a:p>
            <a:pPr algn="ctr"/>
            <a:r>
              <a:rPr lang="en-US" sz="1600" dirty="0">
                <a:solidFill>
                  <a:schemeClr val="accent1">
                    <a:lumMod val="60000"/>
                    <a:lumOff val="40000"/>
                  </a:schemeClr>
                </a:solidFill>
                <a:latin typeface="Arial"/>
                <a:cs typeface="Arial"/>
              </a:rPr>
              <a:t>INSPIRATION    DETERMINATION    EXPECTATIONS    ACTIONS    STRATEGIES</a:t>
            </a:r>
          </a:p>
        </p:txBody>
      </p:sp>
      <p:pic>
        <p:nvPicPr>
          <p:cNvPr id="12" name="Picture 11">
            <a:extLst>
              <a:ext uri="{FF2B5EF4-FFF2-40B4-BE49-F238E27FC236}">
                <a16:creationId xmlns:a16="http://schemas.microsoft.com/office/drawing/2014/main" id="{442CFDB1-C25C-584A-8E59-9F3FB3DA015D}"/>
              </a:ext>
            </a:extLst>
          </p:cNvPr>
          <p:cNvPicPr>
            <a:picLocks noChangeAspect="1"/>
          </p:cNvPicPr>
          <p:nvPr/>
        </p:nvPicPr>
        <p:blipFill>
          <a:blip r:embed="rId4"/>
          <a:stretch>
            <a:fillRect/>
          </a:stretch>
        </p:blipFill>
        <p:spPr>
          <a:xfrm>
            <a:off x="893831" y="852628"/>
            <a:ext cx="2038772" cy="2817815"/>
          </a:xfrm>
          <a:prstGeom prst="rect">
            <a:avLst/>
          </a:prstGeom>
        </p:spPr>
      </p:pic>
    </p:spTree>
    <p:extLst>
      <p:ext uri="{BB962C8B-B14F-4D97-AF65-F5344CB8AC3E}">
        <p14:creationId xmlns:p14="http://schemas.microsoft.com/office/powerpoint/2010/main" val="781758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409004"/>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182880" y="10160"/>
            <a:ext cx="8792877" cy="400110"/>
          </a:xfrm>
          <a:prstGeom prst="rect">
            <a:avLst/>
          </a:prstGeom>
          <a:noFill/>
        </p:spPr>
        <p:txBody>
          <a:bodyPr wrap="square" rtlCol="0">
            <a:spAutoFit/>
          </a:bodyPr>
          <a:lstStyle/>
          <a:p>
            <a:pPr algn="r"/>
            <a:r>
              <a:rPr lang="en-US" sz="2000" dirty="0">
                <a:solidFill>
                  <a:schemeClr val="bg1"/>
                </a:solidFill>
                <a:latin typeface="Arial" charset="0"/>
                <a:ea typeface="Arial" charset="0"/>
                <a:cs typeface="Arial" charset="0"/>
              </a:rPr>
              <a:t>PLAN YOUR SUCCESS: JUNIOR YEAR</a:t>
            </a:r>
          </a:p>
        </p:txBody>
      </p:sp>
      <p:sp>
        <p:nvSpPr>
          <p:cNvPr id="5" name="Rectangle 4"/>
          <p:cNvSpPr/>
          <p:nvPr/>
        </p:nvSpPr>
        <p:spPr>
          <a:xfrm>
            <a:off x="0" y="409004"/>
            <a:ext cx="9144000" cy="4571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458747" y="863727"/>
            <a:ext cx="4132162" cy="3950763"/>
          </a:xfrm>
          <a:prstGeom prst="rect">
            <a:avLst/>
          </a:prstGeom>
          <a:solidFill>
            <a:schemeClr val="accent1">
              <a:lumMod val="75000"/>
              <a:alpha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1">
                  <a:lumMod val="75000"/>
                </a:schemeClr>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2873" y="530130"/>
            <a:ext cx="1736778" cy="1940560"/>
          </a:xfrm>
          <a:prstGeom prst="rect">
            <a:avLst/>
          </a:prstGeom>
        </p:spPr>
      </p:pic>
      <p:sp>
        <p:nvSpPr>
          <p:cNvPr id="8" name="Rectangle 7"/>
          <p:cNvSpPr/>
          <p:nvPr/>
        </p:nvSpPr>
        <p:spPr>
          <a:xfrm>
            <a:off x="4590910" y="2592170"/>
            <a:ext cx="4532770" cy="1200329"/>
          </a:xfrm>
          <a:prstGeom prst="rect">
            <a:avLst/>
          </a:prstGeom>
        </p:spPr>
        <p:txBody>
          <a:bodyPr wrap="square">
            <a:spAutoFit/>
          </a:bodyPr>
          <a:lstStyle/>
          <a:p>
            <a:pPr algn="ctr"/>
            <a:r>
              <a:rPr lang="en-US" b="1" dirty="0">
                <a:solidFill>
                  <a:srgbClr val="FFC000"/>
                </a:solidFill>
                <a:latin typeface="Arial" charset="0"/>
                <a:ea typeface="Arial" charset="0"/>
                <a:cs typeface="Arial" charset="0"/>
              </a:rPr>
              <a:t>SHARE EXPERIENCES:</a:t>
            </a:r>
          </a:p>
          <a:p>
            <a:pPr algn="ctr"/>
            <a:r>
              <a:rPr lang="en-US" dirty="0">
                <a:latin typeface="Arial" charset="0"/>
                <a:ea typeface="Arial" charset="0"/>
                <a:cs typeface="Arial" charset="0"/>
              </a:rPr>
              <a:t>Let’s talk about it!</a:t>
            </a:r>
          </a:p>
          <a:p>
            <a:pPr algn="ctr"/>
            <a:endParaRPr lang="en-US" dirty="0">
              <a:latin typeface="Arial" charset="0"/>
              <a:ea typeface="Arial" charset="0"/>
              <a:cs typeface="Arial" charset="0"/>
            </a:endParaRPr>
          </a:p>
          <a:p>
            <a:pPr algn="ctr"/>
            <a:r>
              <a:rPr lang="en-US" dirty="0">
                <a:latin typeface="Arial" charset="0"/>
                <a:ea typeface="Arial" charset="0"/>
                <a:cs typeface="Arial" charset="0"/>
              </a:rPr>
              <a:t>Let’s discuss your progress!</a:t>
            </a:r>
          </a:p>
        </p:txBody>
      </p:sp>
      <p:pic>
        <p:nvPicPr>
          <p:cNvPr id="11" name="Picture 10">
            <a:extLst>
              <a:ext uri="{FF2B5EF4-FFF2-40B4-BE49-F238E27FC236}">
                <a16:creationId xmlns:a16="http://schemas.microsoft.com/office/drawing/2014/main" id="{C7036B27-3492-3846-BABD-D25DAF50F9E3}"/>
              </a:ext>
            </a:extLst>
          </p:cNvPr>
          <p:cNvPicPr>
            <a:picLocks noChangeAspect="1"/>
          </p:cNvPicPr>
          <p:nvPr/>
        </p:nvPicPr>
        <p:blipFill>
          <a:blip r:embed="rId4"/>
          <a:stretch>
            <a:fillRect/>
          </a:stretch>
        </p:blipFill>
        <p:spPr>
          <a:xfrm>
            <a:off x="8348870" y="4156707"/>
            <a:ext cx="626887" cy="866429"/>
          </a:xfrm>
          <a:prstGeom prst="rect">
            <a:avLst/>
          </a:prstGeom>
        </p:spPr>
      </p:pic>
      <p:pic>
        <p:nvPicPr>
          <p:cNvPr id="9" name="Picture 8" descr="Table&#10;&#10;Description automatically generated">
            <a:extLst>
              <a:ext uri="{FF2B5EF4-FFF2-40B4-BE49-F238E27FC236}">
                <a16:creationId xmlns:a16="http://schemas.microsoft.com/office/drawing/2014/main" id="{2CA576A6-9D87-2AC4-AA8A-4BFB13E047D2}"/>
              </a:ext>
            </a:extLst>
          </p:cNvPr>
          <p:cNvPicPr>
            <a:picLocks noChangeAspect="1"/>
          </p:cNvPicPr>
          <p:nvPr/>
        </p:nvPicPr>
        <p:blipFill>
          <a:blip r:embed="rId5"/>
          <a:stretch>
            <a:fillRect/>
          </a:stretch>
        </p:blipFill>
        <p:spPr>
          <a:xfrm>
            <a:off x="1265386" y="1108038"/>
            <a:ext cx="2500608" cy="3495997"/>
          </a:xfrm>
          <a:prstGeom prst="rect">
            <a:avLst/>
          </a:prstGeom>
        </p:spPr>
      </p:pic>
    </p:spTree>
    <p:extLst>
      <p:ext uri="{BB962C8B-B14F-4D97-AF65-F5344CB8AC3E}">
        <p14:creationId xmlns:p14="http://schemas.microsoft.com/office/powerpoint/2010/main" val="422264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409004"/>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82880" y="10160"/>
            <a:ext cx="8792877" cy="400110"/>
          </a:xfrm>
          <a:prstGeom prst="rect">
            <a:avLst/>
          </a:prstGeom>
          <a:noFill/>
        </p:spPr>
        <p:txBody>
          <a:bodyPr wrap="square" rtlCol="0">
            <a:spAutoFit/>
          </a:bodyPr>
          <a:lstStyle/>
          <a:p>
            <a:pPr algn="r"/>
            <a:r>
              <a:rPr lang="en-US" sz="2000" dirty="0">
                <a:solidFill>
                  <a:schemeClr val="bg1"/>
                </a:solidFill>
                <a:latin typeface="Arial" charset="0"/>
                <a:ea typeface="Arial" charset="0"/>
                <a:cs typeface="Arial" charset="0"/>
              </a:rPr>
              <a:t>PLAN YOUR SUCCESS: SENIOR YEAR</a:t>
            </a:r>
          </a:p>
        </p:txBody>
      </p:sp>
      <p:sp>
        <p:nvSpPr>
          <p:cNvPr id="6" name="Rectangle 5"/>
          <p:cNvSpPr/>
          <p:nvPr/>
        </p:nvSpPr>
        <p:spPr>
          <a:xfrm>
            <a:off x="0" y="409004"/>
            <a:ext cx="9144000" cy="4571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458747" y="863727"/>
            <a:ext cx="4132162" cy="3950763"/>
          </a:xfrm>
          <a:prstGeom prst="rect">
            <a:avLst/>
          </a:prstGeom>
          <a:solidFill>
            <a:schemeClr val="accent1">
              <a:lumMod val="75000"/>
              <a:alpha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1">
                  <a:lumMod val="75000"/>
                </a:schemeClr>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2873" y="530130"/>
            <a:ext cx="1736778" cy="1940560"/>
          </a:xfrm>
          <a:prstGeom prst="rect">
            <a:avLst/>
          </a:prstGeom>
        </p:spPr>
      </p:pic>
      <p:sp>
        <p:nvSpPr>
          <p:cNvPr id="9" name="Rectangle 8"/>
          <p:cNvSpPr/>
          <p:nvPr/>
        </p:nvSpPr>
        <p:spPr>
          <a:xfrm>
            <a:off x="4590910" y="2592170"/>
            <a:ext cx="4532770" cy="1200329"/>
          </a:xfrm>
          <a:prstGeom prst="rect">
            <a:avLst/>
          </a:prstGeom>
        </p:spPr>
        <p:txBody>
          <a:bodyPr wrap="square">
            <a:spAutoFit/>
          </a:bodyPr>
          <a:lstStyle/>
          <a:p>
            <a:pPr algn="ctr"/>
            <a:r>
              <a:rPr lang="en-US" b="1" dirty="0">
                <a:solidFill>
                  <a:srgbClr val="FFC000"/>
                </a:solidFill>
                <a:latin typeface="Arial" charset="0"/>
                <a:ea typeface="Arial" charset="0"/>
                <a:cs typeface="Arial" charset="0"/>
              </a:rPr>
              <a:t>SHARE EXPERIENCES:</a:t>
            </a:r>
          </a:p>
          <a:p>
            <a:pPr algn="ctr"/>
            <a:r>
              <a:rPr lang="en-US" dirty="0">
                <a:latin typeface="Arial" charset="0"/>
                <a:ea typeface="Arial" charset="0"/>
                <a:cs typeface="Arial" charset="0"/>
              </a:rPr>
              <a:t>Let’s talk about it!</a:t>
            </a:r>
          </a:p>
          <a:p>
            <a:pPr algn="ctr"/>
            <a:endParaRPr lang="en-US" dirty="0">
              <a:latin typeface="Arial" charset="0"/>
              <a:ea typeface="Arial" charset="0"/>
              <a:cs typeface="Arial" charset="0"/>
            </a:endParaRPr>
          </a:p>
          <a:p>
            <a:pPr algn="ctr"/>
            <a:r>
              <a:rPr lang="en-US" dirty="0">
                <a:latin typeface="Arial" charset="0"/>
                <a:ea typeface="Arial" charset="0"/>
                <a:cs typeface="Arial" charset="0"/>
              </a:rPr>
              <a:t>Let’s discuss your progress!</a:t>
            </a:r>
          </a:p>
        </p:txBody>
      </p:sp>
      <p:pic>
        <p:nvPicPr>
          <p:cNvPr id="10" name="Picture 9">
            <a:extLst>
              <a:ext uri="{FF2B5EF4-FFF2-40B4-BE49-F238E27FC236}">
                <a16:creationId xmlns:a16="http://schemas.microsoft.com/office/drawing/2014/main" id="{4686C9C9-E200-F148-AAA0-5BCB54051332}"/>
              </a:ext>
            </a:extLst>
          </p:cNvPr>
          <p:cNvPicPr>
            <a:picLocks noChangeAspect="1"/>
          </p:cNvPicPr>
          <p:nvPr/>
        </p:nvPicPr>
        <p:blipFill>
          <a:blip r:embed="rId4"/>
          <a:stretch>
            <a:fillRect/>
          </a:stretch>
        </p:blipFill>
        <p:spPr>
          <a:xfrm>
            <a:off x="8348870" y="4156707"/>
            <a:ext cx="626887" cy="866429"/>
          </a:xfrm>
          <a:prstGeom prst="rect">
            <a:avLst/>
          </a:prstGeom>
        </p:spPr>
      </p:pic>
      <p:pic>
        <p:nvPicPr>
          <p:cNvPr id="3" name="Picture 2" descr="Table&#10;&#10;Description automatically generated">
            <a:extLst>
              <a:ext uri="{FF2B5EF4-FFF2-40B4-BE49-F238E27FC236}">
                <a16:creationId xmlns:a16="http://schemas.microsoft.com/office/drawing/2014/main" id="{5BFA5CC7-D596-2A0E-96E4-E72F2A41F9CE}"/>
              </a:ext>
            </a:extLst>
          </p:cNvPr>
          <p:cNvPicPr>
            <a:picLocks noChangeAspect="1"/>
          </p:cNvPicPr>
          <p:nvPr/>
        </p:nvPicPr>
        <p:blipFill>
          <a:blip r:embed="rId5"/>
          <a:stretch>
            <a:fillRect/>
          </a:stretch>
        </p:blipFill>
        <p:spPr>
          <a:xfrm>
            <a:off x="1284349" y="938158"/>
            <a:ext cx="2675139" cy="3796338"/>
          </a:xfrm>
          <a:prstGeom prst="rect">
            <a:avLst/>
          </a:prstGeom>
        </p:spPr>
      </p:pic>
    </p:spTree>
    <p:extLst>
      <p:ext uri="{BB962C8B-B14F-4D97-AF65-F5344CB8AC3E}">
        <p14:creationId xmlns:p14="http://schemas.microsoft.com/office/powerpoint/2010/main" val="15601183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10366" r="2445" b="12178"/>
          <a:stretch/>
        </p:blipFill>
        <p:spPr>
          <a:xfrm>
            <a:off x="-2842" y="284481"/>
            <a:ext cx="9144000" cy="4859020"/>
          </a:xfrm>
          <a:prstGeom prst="rect">
            <a:avLst/>
          </a:prstGeom>
        </p:spPr>
      </p:pic>
      <p:sp>
        <p:nvSpPr>
          <p:cNvPr id="2" name="Rectangle 1"/>
          <p:cNvSpPr/>
          <p:nvPr/>
        </p:nvSpPr>
        <p:spPr>
          <a:xfrm>
            <a:off x="0" y="0"/>
            <a:ext cx="9144000" cy="409004"/>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182880" y="10160"/>
            <a:ext cx="8792877" cy="400110"/>
          </a:xfrm>
          <a:prstGeom prst="rect">
            <a:avLst/>
          </a:prstGeom>
          <a:noFill/>
        </p:spPr>
        <p:txBody>
          <a:bodyPr wrap="square" rtlCol="0">
            <a:spAutoFit/>
          </a:bodyPr>
          <a:lstStyle/>
          <a:p>
            <a:pPr algn="r"/>
            <a:r>
              <a:rPr lang="en-US" sz="2000" dirty="0">
                <a:solidFill>
                  <a:schemeClr val="bg1"/>
                </a:solidFill>
                <a:latin typeface="Arial" charset="0"/>
                <a:ea typeface="Arial" charset="0"/>
                <a:cs typeface="Arial" charset="0"/>
              </a:rPr>
              <a:t>ACTIONS </a:t>
            </a:r>
            <a:r>
              <a:rPr lang="mr-IN" sz="2000" dirty="0">
                <a:solidFill>
                  <a:schemeClr val="bg1"/>
                </a:solidFill>
                <a:latin typeface="Arial" charset="0"/>
                <a:ea typeface="Arial" charset="0"/>
                <a:cs typeface="Arial" charset="0"/>
              </a:rPr>
              <a:t>–</a:t>
            </a:r>
            <a:r>
              <a:rPr lang="en-US" sz="2000" dirty="0">
                <a:solidFill>
                  <a:schemeClr val="bg1"/>
                </a:solidFill>
                <a:latin typeface="Arial" charset="0"/>
                <a:ea typeface="Arial" charset="0"/>
                <a:cs typeface="Arial" charset="0"/>
              </a:rPr>
              <a:t> PAGE 56</a:t>
            </a:r>
          </a:p>
        </p:txBody>
      </p:sp>
      <p:sp>
        <p:nvSpPr>
          <p:cNvPr id="4" name="Rectangle 3"/>
          <p:cNvSpPr/>
          <p:nvPr/>
        </p:nvSpPr>
        <p:spPr>
          <a:xfrm>
            <a:off x="0" y="409004"/>
            <a:ext cx="9144000" cy="4571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0" y="2113280"/>
            <a:ext cx="9144000" cy="870663"/>
          </a:xfrm>
          <a:prstGeom prst="rect">
            <a:avLst/>
          </a:prstGeom>
          <a:solidFill>
            <a:schemeClr val="bg1">
              <a:alpha val="8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8" name="Rectangle 7"/>
          <p:cNvSpPr/>
          <p:nvPr/>
        </p:nvSpPr>
        <p:spPr>
          <a:xfrm>
            <a:off x="0" y="2305933"/>
            <a:ext cx="9143999" cy="430887"/>
          </a:xfrm>
          <a:prstGeom prst="rect">
            <a:avLst/>
          </a:prstGeom>
        </p:spPr>
        <p:txBody>
          <a:bodyPr wrap="square">
            <a:spAutoFit/>
          </a:bodyPr>
          <a:lstStyle/>
          <a:p>
            <a:pPr algn="ctr"/>
            <a:r>
              <a:rPr lang="en-US" sz="2200" b="1" dirty="0">
                <a:solidFill>
                  <a:schemeClr val="accent1">
                    <a:lumMod val="75000"/>
                  </a:schemeClr>
                </a:solidFill>
                <a:latin typeface="Arial Black" charset="0"/>
                <a:ea typeface="Arial Black" charset="0"/>
                <a:cs typeface="Arial Black" charset="0"/>
              </a:rPr>
              <a:t>What We </a:t>
            </a:r>
            <a:r>
              <a:rPr lang="en-US" sz="2200" b="1" dirty="0">
                <a:solidFill>
                  <a:srgbClr val="FFC000"/>
                </a:solidFill>
                <a:latin typeface="Arial Black" charset="0"/>
                <a:ea typeface="Arial Black" charset="0"/>
                <a:cs typeface="Arial Black" charset="0"/>
              </a:rPr>
              <a:t>CAN</a:t>
            </a:r>
            <a:r>
              <a:rPr lang="en-US" sz="2200" b="1" dirty="0">
                <a:solidFill>
                  <a:schemeClr val="accent1">
                    <a:lumMod val="75000"/>
                  </a:schemeClr>
                </a:solidFill>
                <a:latin typeface="Arial Black" charset="0"/>
                <a:ea typeface="Arial Black" charset="0"/>
                <a:cs typeface="Arial Black" charset="0"/>
              </a:rPr>
              <a:t> Control</a:t>
            </a:r>
          </a:p>
        </p:txBody>
      </p:sp>
      <p:pic>
        <p:nvPicPr>
          <p:cNvPr id="9" name="Picture 8">
            <a:extLst>
              <a:ext uri="{FF2B5EF4-FFF2-40B4-BE49-F238E27FC236}">
                <a16:creationId xmlns:a16="http://schemas.microsoft.com/office/drawing/2014/main" id="{3E030443-9F15-274C-8BF9-64D4BEB0F5E5}"/>
              </a:ext>
            </a:extLst>
          </p:cNvPr>
          <p:cNvPicPr>
            <a:picLocks noChangeAspect="1"/>
          </p:cNvPicPr>
          <p:nvPr/>
        </p:nvPicPr>
        <p:blipFill>
          <a:blip r:embed="rId4"/>
          <a:stretch>
            <a:fillRect/>
          </a:stretch>
        </p:blipFill>
        <p:spPr>
          <a:xfrm>
            <a:off x="8348870" y="4156707"/>
            <a:ext cx="626887" cy="866429"/>
          </a:xfrm>
          <a:prstGeom prst="rect">
            <a:avLst/>
          </a:prstGeom>
        </p:spPr>
      </p:pic>
    </p:spTree>
    <p:extLst>
      <p:ext uri="{BB962C8B-B14F-4D97-AF65-F5344CB8AC3E}">
        <p14:creationId xmlns:p14="http://schemas.microsoft.com/office/powerpoint/2010/main" val="14282248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839" t="21831" r="108"/>
          <a:stretch/>
        </p:blipFill>
        <p:spPr>
          <a:xfrm>
            <a:off x="0" y="233680"/>
            <a:ext cx="9144000" cy="4909820"/>
          </a:xfrm>
          <a:prstGeom prst="rect">
            <a:avLst/>
          </a:prstGeom>
        </p:spPr>
      </p:pic>
      <p:sp>
        <p:nvSpPr>
          <p:cNvPr id="2" name="Rectangle 1"/>
          <p:cNvSpPr/>
          <p:nvPr/>
        </p:nvSpPr>
        <p:spPr>
          <a:xfrm>
            <a:off x="0" y="0"/>
            <a:ext cx="9144000" cy="409004"/>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182880" y="10160"/>
            <a:ext cx="8792877" cy="400110"/>
          </a:xfrm>
          <a:prstGeom prst="rect">
            <a:avLst/>
          </a:prstGeom>
          <a:noFill/>
        </p:spPr>
        <p:txBody>
          <a:bodyPr wrap="square" rtlCol="0">
            <a:spAutoFit/>
          </a:bodyPr>
          <a:lstStyle/>
          <a:p>
            <a:pPr algn="r"/>
            <a:r>
              <a:rPr lang="en-US" sz="2000" dirty="0">
                <a:solidFill>
                  <a:schemeClr val="bg1"/>
                </a:solidFill>
                <a:latin typeface="Arial" charset="0"/>
                <a:ea typeface="Arial" charset="0"/>
                <a:cs typeface="Arial" charset="0"/>
              </a:rPr>
              <a:t>ACTIONS </a:t>
            </a:r>
            <a:r>
              <a:rPr lang="mr-IN" sz="2000" dirty="0">
                <a:solidFill>
                  <a:schemeClr val="bg1"/>
                </a:solidFill>
                <a:latin typeface="Arial" charset="0"/>
                <a:ea typeface="Arial" charset="0"/>
                <a:cs typeface="Arial" charset="0"/>
              </a:rPr>
              <a:t>–</a:t>
            </a:r>
            <a:r>
              <a:rPr lang="en-US" sz="2000" dirty="0">
                <a:solidFill>
                  <a:schemeClr val="bg1"/>
                </a:solidFill>
                <a:latin typeface="Arial" charset="0"/>
                <a:ea typeface="Arial" charset="0"/>
                <a:cs typeface="Arial" charset="0"/>
              </a:rPr>
              <a:t> PAGE 56</a:t>
            </a:r>
          </a:p>
        </p:txBody>
      </p:sp>
      <p:sp>
        <p:nvSpPr>
          <p:cNvPr id="4" name="Rectangle 3"/>
          <p:cNvSpPr/>
          <p:nvPr/>
        </p:nvSpPr>
        <p:spPr>
          <a:xfrm>
            <a:off x="0" y="409004"/>
            <a:ext cx="9144000" cy="4571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0" y="2113280"/>
            <a:ext cx="9144000" cy="870663"/>
          </a:xfrm>
          <a:prstGeom prst="rect">
            <a:avLst/>
          </a:prstGeom>
          <a:solidFill>
            <a:schemeClr val="bg1">
              <a:alpha val="8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8" name="Rectangle 7"/>
          <p:cNvSpPr/>
          <p:nvPr/>
        </p:nvSpPr>
        <p:spPr>
          <a:xfrm>
            <a:off x="0" y="2305933"/>
            <a:ext cx="9143999" cy="430887"/>
          </a:xfrm>
          <a:prstGeom prst="rect">
            <a:avLst/>
          </a:prstGeom>
        </p:spPr>
        <p:txBody>
          <a:bodyPr wrap="square">
            <a:spAutoFit/>
          </a:bodyPr>
          <a:lstStyle/>
          <a:p>
            <a:pPr algn="ctr"/>
            <a:r>
              <a:rPr lang="en-US" sz="2200" b="1" dirty="0">
                <a:solidFill>
                  <a:schemeClr val="accent1">
                    <a:lumMod val="75000"/>
                  </a:schemeClr>
                </a:solidFill>
                <a:latin typeface="Arial Black" charset="0"/>
                <a:ea typeface="Arial Black" charset="0"/>
                <a:cs typeface="Arial Black" charset="0"/>
              </a:rPr>
              <a:t>What We </a:t>
            </a:r>
            <a:r>
              <a:rPr lang="en-US" sz="2200" b="1" dirty="0">
                <a:solidFill>
                  <a:srgbClr val="FFC000"/>
                </a:solidFill>
                <a:latin typeface="Arial Black" charset="0"/>
                <a:ea typeface="Arial Black" charset="0"/>
                <a:cs typeface="Arial Black" charset="0"/>
              </a:rPr>
              <a:t>CANNOT</a:t>
            </a:r>
            <a:r>
              <a:rPr lang="en-US" sz="2200" b="1" dirty="0">
                <a:solidFill>
                  <a:schemeClr val="accent1">
                    <a:lumMod val="75000"/>
                  </a:schemeClr>
                </a:solidFill>
                <a:latin typeface="Arial Black" charset="0"/>
                <a:ea typeface="Arial Black" charset="0"/>
                <a:cs typeface="Arial Black" charset="0"/>
              </a:rPr>
              <a:t> Control</a:t>
            </a:r>
          </a:p>
        </p:txBody>
      </p:sp>
      <p:pic>
        <p:nvPicPr>
          <p:cNvPr id="9" name="Picture 8">
            <a:extLst>
              <a:ext uri="{FF2B5EF4-FFF2-40B4-BE49-F238E27FC236}">
                <a16:creationId xmlns:a16="http://schemas.microsoft.com/office/drawing/2014/main" id="{697A636B-9479-0744-82FD-17B2735CB3C6}"/>
              </a:ext>
            </a:extLst>
          </p:cNvPr>
          <p:cNvPicPr>
            <a:picLocks noChangeAspect="1"/>
          </p:cNvPicPr>
          <p:nvPr/>
        </p:nvPicPr>
        <p:blipFill>
          <a:blip r:embed="rId4"/>
          <a:stretch>
            <a:fillRect/>
          </a:stretch>
        </p:blipFill>
        <p:spPr>
          <a:xfrm>
            <a:off x="8348870" y="4156707"/>
            <a:ext cx="626887" cy="866429"/>
          </a:xfrm>
          <a:prstGeom prst="rect">
            <a:avLst/>
          </a:prstGeom>
        </p:spPr>
      </p:pic>
    </p:spTree>
    <p:extLst>
      <p:ext uri="{BB962C8B-B14F-4D97-AF65-F5344CB8AC3E}">
        <p14:creationId xmlns:p14="http://schemas.microsoft.com/office/powerpoint/2010/main" val="16699296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30857" t="1471" r="29335" b="61877"/>
          <a:stretch/>
        </p:blipFill>
        <p:spPr>
          <a:xfrm>
            <a:off x="3439029" y="3416691"/>
            <a:ext cx="1337825" cy="1724269"/>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39953" t="12126" r="31774" b="25938"/>
          <a:stretch/>
        </p:blipFill>
        <p:spPr>
          <a:xfrm>
            <a:off x="3437436" y="331294"/>
            <a:ext cx="1339418" cy="1650436"/>
          </a:xfrm>
          <a:prstGeom prst="rect">
            <a:avLst/>
          </a:prstGeom>
        </p:spPr>
      </p:pic>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33310" t="6730" r="32731" b="41886"/>
          <a:stretch/>
        </p:blipFill>
        <p:spPr>
          <a:xfrm>
            <a:off x="3436125" y="2018492"/>
            <a:ext cx="1340729" cy="1352480"/>
          </a:xfrm>
          <a:prstGeom prst="rect">
            <a:avLst/>
          </a:prstGeom>
        </p:spPr>
      </p:pic>
      <p:pic>
        <p:nvPicPr>
          <p:cNvPr id="8" name="Picture 7"/>
          <p:cNvPicPr>
            <a:picLocks noChangeAspect="1"/>
          </p:cNvPicPr>
          <p:nvPr/>
        </p:nvPicPr>
        <p:blipFill rotWithShape="1">
          <a:blip r:embed="rId6">
            <a:alphaModFix/>
            <a:extLst>
              <a:ext uri="{28A0092B-C50C-407E-A947-70E740481C1C}">
                <a14:useLocalDpi xmlns:a14="http://schemas.microsoft.com/office/drawing/2010/main" val="0"/>
              </a:ext>
            </a:extLst>
          </a:blip>
          <a:srcRect l="3201" b="7422"/>
          <a:stretch/>
        </p:blipFill>
        <p:spPr>
          <a:xfrm>
            <a:off x="0" y="294640"/>
            <a:ext cx="3379971" cy="4848860"/>
          </a:xfrm>
          <a:prstGeom prst="rect">
            <a:avLst/>
          </a:prstGeom>
        </p:spPr>
      </p:pic>
      <p:pic>
        <p:nvPicPr>
          <p:cNvPr id="7" name="Picture 6"/>
          <p:cNvPicPr>
            <a:picLocks noChangeAspect="1"/>
          </p:cNvPicPr>
          <p:nvPr/>
        </p:nvPicPr>
        <p:blipFill rotWithShape="1">
          <a:blip r:embed="rId7">
            <a:extLst>
              <a:ext uri="{28A0092B-C50C-407E-A947-70E740481C1C}">
                <a14:useLocalDpi xmlns:a14="http://schemas.microsoft.com/office/drawing/2010/main" val="0"/>
              </a:ext>
            </a:extLst>
          </a:blip>
          <a:srcRect l="41775" t="27667" r="16758" b="-1"/>
          <a:stretch/>
        </p:blipFill>
        <p:spPr>
          <a:xfrm>
            <a:off x="4827654" y="182880"/>
            <a:ext cx="4316346" cy="4960620"/>
          </a:xfrm>
          <a:prstGeom prst="rect">
            <a:avLst/>
          </a:prstGeom>
        </p:spPr>
      </p:pic>
      <p:sp>
        <p:nvSpPr>
          <p:cNvPr id="2" name="Rectangle 1"/>
          <p:cNvSpPr/>
          <p:nvPr/>
        </p:nvSpPr>
        <p:spPr>
          <a:xfrm>
            <a:off x="0" y="0"/>
            <a:ext cx="9144000" cy="409004"/>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182880" y="10160"/>
            <a:ext cx="8792877" cy="400110"/>
          </a:xfrm>
          <a:prstGeom prst="rect">
            <a:avLst/>
          </a:prstGeom>
          <a:noFill/>
        </p:spPr>
        <p:txBody>
          <a:bodyPr wrap="square" rtlCol="0">
            <a:spAutoFit/>
          </a:bodyPr>
          <a:lstStyle/>
          <a:p>
            <a:pPr algn="r"/>
            <a:r>
              <a:rPr lang="en-US" sz="2000" dirty="0">
                <a:solidFill>
                  <a:schemeClr val="bg1"/>
                </a:solidFill>
                <a:latin typeface="Arial" charset="0"/>
                <a:ea typeface="Arial" charset="0"/>
                <a:cs typeface="Arial" charset="0"/>
              </a:rPr>
              <a:t>ACTIONS </a:t>
            </a:r>
            <a:r>
              <a:rPr lang="mr-IN" sz="2000" dirty="0">
                <a:solidFill>
                  <a:schemeClr val="bg1"/>
                </a:solidFill>
                <a:latin typeface="Arial" charset="0"/>
                <a:ea typeface="Arial" charset="0"/>
                <a:cs typeface="Arial" charset="0"/>
              </a:rPr>
              <a:t>–</a:t>
            </a:r>
            <a:r>
              <a:rPr lang="en-US" sz="2000" dirty="0">
                <a:solidFill>
                  <a:schemeClr val="bg1"/>
                </a:solidFill>
                <a:latin typeface="Arial" charset="0"/>
                <a:ea typeface="Arial" charset="0"/>
                <a:cs typeface="Arial" charset="0"/>
              </a:rPr>
              <a:t> NEXT STEPS</a:t>
            </a:r>
          </a:p>
        </p:txBody>
      </p:sp>
      <p:sp>
        <p:nvSpPr>
          <p:cNvPr id="4" name="Rectangle 3"/>
          <p:cNvSpPr/>
          <p:nvPr/>
        </p:nvSpPr>
        <p:spPr>
          <a:xfrm>
            <a:off x="0" y="409004"/>
            <a:ext cx="9144000" cy="4571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7BE02293-B653-F84A-9E02-4644FBFE375C}"/>
              </a:ext>
            </a:extLst>
          </p:cNvPr>
          <p:cNvPicPr>
            <a:picLocks noChangeAspect="1"/>
          </p:cNvPicPr>
          <p:nvPr/>
        </p:nvPicPr>
        <p:blipFill>
          <a:blip r:embed="rId8"/>
          <a:stretch>
            <a:fillRect/>
          </a:stretch>
        </p:blipFill>
        <p:spPr>
          <a:xfrm>
            <a:off x="8348870" y="4156707"/>
            <a:ext cx="626887" cy="866429"/>
          </a:xfrm>
          <a:prstGeom prst="rect">
            <a:avLst/>
          </a:prstGeom>
        </p:spPr>
      </p:pic>
    </p:spTree>
    <p:extLst>
      <p:ext uri="{BB962C8B-B14F-4D97-AF65-F5344CB8AC3E}">
        <p14:creationId xmlns:p14="http://schemas.microsoft.com/office/powerpoint/2010/main" val="15764629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4359126"/>
            <a:ext cx="9144000" cy="409004"/>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0" y="4369286"/>
            <a:ext cx="8792877" cy="523220"/>
          </a:xfrm>
          <a:prstGeom prst="rect">
            <a:avLst/>
          </a:prstGeom>
          <a:noFill/>
        </p:spPr>
        <p:txBody>
          <a:bodyPr wrap="square" rtlCol="0">
            <a:spAutoFit/>
          </a:bodyPr>
          <a:lstStyle/>
          <a:p>
            <a:pPr algn="r"/>
            <a:r>
              <a:rPr lang="en-US" sz="2800" b="1" dirty="0">
                <a:solidFill>
                  <a:schemeClr val="bg1"/>
                </a:solidFill>
                <a:latin typeface="Arial"/>
                <a:cs typeface="Arial"/>
              </a:rPr>
              <a:t>A Path for Students’ Success</a:t>
            </a:r>
          </a:p>
        </p:txBody>
      </p:sp>
      <p:sp>
        <p:nvSpPr>
          <p:cNvPr id="13" name="Rectangle 12"/>
          <p:cNvSpPr/>
          <p:nvPr/>
        </p:nvSpPr>
        <p:spPr>
          <a:xfrm>
            <a:off x="0" y="4768130"/>
            <a:ext cx="9144000" cy="4571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3761457" y="893628"/>
            <a:ext cx="4191695" cy="523220"/>
          </a:xfrm>
          <a:prstGeom prst="rect">
            <a:avLst/>
          </a:prstGeom>
        </p:spPr>
        <p:txBody>
          <a:bodyPr wrap="square">
            <a:spAutoFit/>
          </a:bodyPr>
          <a:lstStyle/>
          <a:p>
            <a:pPr algn="ctr"/>
            <a:r>
              <a:rPr lang="en-US" sz="2800" b="1" dirty="0">
                <a:solidFill>
                  <a:srgbClr val="FFC000"/>
                </a:solidFill>
                <a:latin typeface="Arial Black" charset="0"/>
                <a:ea typeface="Arial Black" charset="0"/>
                <a:cs typeface="Arial Black" charset="0"/>
              </a:rPr>
              <a:t>I</a:t>
            </a:r>
            <a:r>
              <a:rPr lang="en-US" sz="2800" b="1" dirty="0">
                <a:solidFill>
                  <a:schemeClr val="accent1">
                    <a:lumMod val="75000"/>
                  </a:schemeClr>
                </a:solidFill>
                <a:latin typeface="Arial Black" charset="0"/>
                <a:ea typeface="Arial Black" charset="0"/>
                <a:cs typeface="Arial Black" charset="0"/>
              </a:rPr>
              <a:t>NSPIRATION</a:t>
            </a:r>
          </a:p>
        </p:txBody>
      </p:sp>
      <p:sp>
        <p:nvSpPr>
          <p:cNvPr id="15" name="Rectangle 14"/>
          <p:cNvSpPr/>
          <p:nvPr/>
        </p:nvSpPr>
        <p:spPr>
          <a:xfrm>
            <a:off x="4122963" y="1335004"/>
            <a:ext cx="4191695" cy="523220"/>
          </a:xfrm>
          <a:prstGeom prst="rect">
            <a:avLst/>
          </a:prstGeom>
        </p:spPr>
        <p:txBody>
          <a:bodyPr wrap="square">
            <a:spAutoFit/>
          </a:bodyPr>
          <a:lstStyle/>
          <a:p>
            <a:pPr algn="ctr"/>
            <a:r>
              <a:rPr lang="en-US" sz="2800" b="1" dirty="0">
                <a:solidFill>
                  <a:srgbClr val="FFC000"/>
                </a:solidFill>
                <a:latin typeface="Arial Black" charset="0"/>
                <a:ea typeface="Arial Black" charset="0"/>
                <a:cs typeface="Arial Black" charset="0"/>
              </a:rPr>
              <a:t>D</a:t>
            </a:r>
            <a:r>
              <a:rPr lang="en-US" sz="2800" b="1" dirty="0">
                <a:solidFill>
                  <a:schemeClr val="accent1">
                    <a:lumMod val="75000"/>
                  </a:schemeClr>
                </a:solidFill>
                <a:latin typeface="Arial Black" charset="0"/>
                <a:ea typeface="Arial Black" charset="0"/>
                <a:cs typeface="Arial Black" charset="0"/>
              </a:rPr>
              <a:t>ETERMINATION</a:t>
            </a:r>
          </a:p>
        </p:txBody>
      </p:sp>
      <p:sp>
        <p:nvSpPr>
          <p:cNvPr id="16" name="Rectangle 15"/>
          <p:cNvSpPr/>
          <p:nvPr/>
        </p:nvSpPr>
        <p:spPr>
          <a:xfrm>
            <a:off x="3984734" y="1786540"/>
            <a:ext cx="4191695" cy="523220"/>
          </a:xfrm>
          <a:prstGeom prst="rect">
            <a:avLst/>
          </a:prstGeom>
        </p:spPr>
        <p:txBody>
          <a:bodyPr wrap="square">
            <a:spAutoFit/>
          </a:bodyPr>
          <a:lstStyle/>
          <a:p>
            <a:pPr algn="ctr"/>
            <a:r>
              <a:rPr lang="en-US" sz="2800" b="1" dirty="0">
                <a:solidFill>
                  <a:srgbClr val="FFC000"/>
                </a:solidFill>
                <a:latin typeface="Arial Black" charset="0"/>
                <a:ea typeface="Arial Black" charset="0"/>
                <a:cs typeface="Arial Black" charset="0"/>
              </a:rPr>
              <a:t>E</a:t>
            </a:r>
            <a:r>
              <a:rPr lang="en-US" sz="2800" b="1" dirty="0">
                <a:solidFill>
                  <a:schemeClr val="accent1">
                    <a:lumMod val="75000"/>
                  </a:schemeClr>
                </a:solidFill>
                <a:latin typeface="Arial Black" charset="0"/>
                <a:ea typeface="Arial Black" charset="0"/>
                <a:cs typeface="Arial Black" charset="0"/>
              </a:rPr>
              <a:t>XPECTATIONS</a:t>
            </a:r>
          </a:p>
        </p:txBody>
      </p:sp>
      <p:sp>
        <p:nvSpPr>
          <p:cNvPr id="17" name="Rectangle 16"/>
          <p:cNvSpPr/>
          <p:nvPr/>
        </p:nvSpPr>
        <p:spPr>
          <a:xfrm>
            <a:off x="3222910" y="2252781"/>
            <a:ext cx="4191695" cy="523220"/>
          </a:xfrm>
          <a:prstGeom prst="rect">
            <a:avLst/>
          </a:prstGeom>
        </p:spPr>
        <p:txBody>
          <a:bodyPr wrap="square">
            <a:spAutoFit/>
          </a:bodyPr>
          <a:lstStyle/>
          <a:p>
            <a:pPr algn="ctr"/>
            <a:r>
              <a:rPr lang="en-US" sz="2800" b="1" dirty="0">
                <a:solidFill>
                  <a:srgbClr val="FFC000"/>
                </a:solidFill>
                <a:latin typeface="Arial Black" charset="0"/>
                <a:ea typeface="Arial Black" charset="0"/>
                <a:cs typeface="Arial Black" charset="0"/>
              </a:rPr>
              <a:t>A</a:t>
            </a:r>
            <a:r>
              <a:rPr lang="en-US" sz="2800" b="1" dirty="0">
                <a:solidFill>
                  <a:schemeClr val="accent1">
                    <a:lumMod val="75000"/>
                  </a:schemeClr>
                </a:solidFill>
                <a:latin typeface="Arial Black" charset="0"/>
                <a:ea typeface="Arial Black" charset="0"/>
                <a:cs typeface="Arial Black" charset="0"/>
              </a:rPr>
              <a:t>CTION</a:t>
            </a:r>
          </a:p>
        </p:txBody>
      </p:sp>
      <p:sp>
        <p:nvSpPr>
          <p:cNvPr id="18" name="Rectangle 17"/>
          <p:cNvSpPr/>
          <p:nvPr/>
        </p:nvSpPr>
        <p:spPr>
          <a:xfrm>
            <a:off x="3708291" y="2704317"/>
            <a:ext cx="4191695" cy="523220"/>
          </a:xfrm>
          <a:prstGeom prst="rect">
            <a:avLst/>
          </a:prstGeom>
        </p:spPr>
        <p:txBody>
          <a:bodyPr wrap="square">
            <a:spAutoFit/>
          </a:bodyPr>
          <a:lstStyle/>
          <a:p>
            <a:pPr algn="ctr"/>
            <a:r>
              <a:rPr lang="en-US" sz="2800" b="1" dirty="0">
                <a:solidFill>
                  <a:srgbClr val="FFC000"/>
                </a:solidFill>
                <a:latin typeface="Arial Black" charset="0"/>
                <a:ea typeface="Arial Black" charset="0"/>
                <a:cs typeface="Arial Black" charset="0"/>
              </a:rPr>
              <a:t>S</a:t>
            </a:r>
            <a:r>
              <a:rPr lang="en-US" sz="2800" b="1" dirty="0">
                <a:solidFill>
                  <a:schemeClr val="accent1">
                    <a:lumMod val="75000"/>
                  </a:schemeClr>
                </a:solidFill>
                <a:latin typeface="Arial Black" charset="0"/>
                <a:ea typeface="Arial Black" charset="0"/>
                <a:cs typeface="Arial Black" charset="0"/>
              </a:rPr>
              <a:t>TRATEGIES</a:t>
            </a:r>
          </a:p>
        </p:txBody>
      </p:sp>
      <p:pic>
        <p:nvPicPr>
          <p:cNvPr id="19" name="Picture 18">
            <a:extLst>
              <a:ext uri="{FF2B5EF4-FFF2-40B4-BE49-F238E27FC236}">
                <a16:creationId xmlns:a16="http://schemas.microsoft.com/office/drawing/2014/main" id="{0B97EA06-AC6E-B34F-9F5D-7E757130848D}"/>
              </a:ext>
            </a:extLst>
          </p:cNvPr>
          <p:cNvPicPr>
            <a:picLocks noChangeAspect="1"/>
          </p:cNvPicPr>
          <p:nvPr/>
        </p:nvPicPr>
        <p:blipFill>
          <a:blip r:embed="rId3"/>
          <a:stretch>
            <a:fillRect/>
          </a:stretch>
        </p:blipFill>
        <p:spPr>
          <a:xfrm>
            <a:off x="1057022" y="615020"/>
            <a:ext cx="2321265" cy="3208252"/>
          </a:xfrm>
          <a:prstGeom prst="rect">
            <a:avLst/>
          </a:prstGeom>
        </p:spPr>
      </p:pic>
    </p:spTree>
    <p:extLst>
      <p:ext uri="{BB962C8B-B14F-4D97-AF65-F5344CB8AC3E}">
        <p14:creationId xmlns:p14="http://schemas.microsoft.com/office/powerpoint/2010/main" val="11477222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r="721" b="7730"/>
          <a:stretch/>
        </p:blipFill>
        <p:spPr>
          <a:xfrm>
            <a:off x="0" y="376431"/>
            <a:ext cx="9144000" cy="4767069"/>
          </a:xfrm>
          <a:prstGeom prst="rect">
            <a:avLst/>
          </a:prstGeom>
        </p:spPr>
      </p:pic>
      <p:sp>
        <p:nvSpPr>
          <p:cNvPr id="6" name="Rectangle 5"/>
          <p:cNvSpPr/>
          <p:nvPr/>
        </p:nvSpPr>
        <p:spPr>
          <a:xfrm>
            <a:off x="0" y="0"/>
            <a:ext cx="9144000" cy="409004"/>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182880" y="10160"/>
            <a:ext cx="8792877" cy="400110"/>
          </a:xfrm>
          <a:prstGeom prst="rect">
            <a:avLst/>
          </a:prstGeom>
          <a:noFill/>
        </p:spPr>
        <p:txBody>
          <a:bodyPr wrap="square" rtlCol="0">
            <a:spAutoFit/>
          </a:bodyPr>
          <a:lstStyle/>
          <a:p>
            <a:pPr algn="r"/>
            <a:r>
              <a:rPr lang="en-US" sz="2000" dirty="0">
                <a:solidFill>
                  <a:srgbClr val="FFC000"/>
                </a:solidFill>
                <a:latin typeface="Arial" charset="0"/>
                <a:ea typeface="Arial" charset="0"/>
                <a:cs typeface="Arial" charset="0"/>
              </a:rPr>
              <a:t>ACTIONS</a:t>
            </a:r>
            <a:r>
              <a:rPr lang="en-US" sz="2000" dirty="0">
                <a:solidFill>
                  <a:schemeClr val="accent6"/>
                </a:solidFill>
                <a:latin typeface="Arial" charset="0"/>
                <a:ea typeface="Arial" charset="0"/>
                <a:cs typeface="Arial" charset="0"/>
              </a:rPr>
              <a:t> </a:t>
            </a:r>
            <a:r>
              <a:rPr lang="en-US" sz="2000" dirty="0">
                <a:solidFill>
                  <a:schemeClr val="bg1"/>
                </a:solidFill>
                <a:latin typeface="Arial" charset="0"/>
                <a:ea typeface="Arial" charset="0"/>
                <a:cs typeface="Arial" charset="0"/>
              </a:rPr>
              <a:t>TO PLAN YOUR SUCCESS</a:t>
            </a:r>
          </a:p>
        </p:txBody>
      </p:sp>
      <p:sp>
        <p:nvSpPr>
          <p:cNvPr id="8" name="Rectangle 7"/>
          <p:cNvSpPr/>
          <p:nvPr/>
        </p:nvSpPr>
        <p:spPr>
          <a:xfrm>
            <a:off x="0" y="409004"/>
            <a:ext cx="9144000" cy="4571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11887" y="2951118"/>
            <a:ext cx="9147142" cy="785781"/>
          </a:xfrm>
          <a:prstGeom prst="rect">
            <a:avLst/>
          </a:prstGeom>
          <a:solidFill>
            <a:schemeClr val="accent1">
              <a:lumMod val="75000"/>
              <a:alpha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1">
                  <a:lumMod val="75000"/>
                </a:schemeClr>
              </a:solidFill>
            </a:endParaRPr>
          </a:p>
        </p:txBody>
      </p:sp>
      <p:sp>
        <p:nvSpPr>
          <p:cNvPr id="11" name="Rectangle 10"/>
          <p:cNvSpPr/>
          <p:nvPr/>
        </p:nvSpPr>
        <p:spPr>
          <a:xfrm>
            <a:off x="174135" y="3115969"/>
            <a:ext cx="9144000" cy="461665"/>
          </a:xfrm>
          <a:prstGeom prst="rect">
            <a:avLst/>
          </a:prstGeom>
        </p:spPr>
        <p:txBody>
          <a:bodyPr wrap="square">
            <a:spAutoFit/>
          </a:bodyPr>
          <a:lstStyle/>
          <a:p>
            <a:pPr algn="ctr"/>
            <a:r>
              <a:rPr lang="en-US" sz="2400" b="1" dirty="0">
                <a:solidFill>
                  <a:schemeClr val="bg1"/>
                </a:solidFill>
                <a:latin typeface="Arial" charset="0"/>
                <a:ea typeface="Arial" charset="0"/>
                <a:cs typeface="Arial" charset="0"/>
              </a:rPr>
              <a:t>HOW CAN YOU REACH YOUR GOALS?</a:t>
            </a:r>
          </a:p>
        </p:txBody>
      </p:sp>
      <p:pic>
        <p:nvPicPr>
          <p:cNvPr id="12" name="Picture 11">
            <a:extLst>
              <a:ext uri="{FF2B5EF4-FFF2-40B4-BE49-F238E27FC236}">
                <a16:creationId xmlns:a16="http://schemas.microsoft.com/office/drawing/2014/main" id="{37044A0D-F0A1-5643-9DD3-B3A874503C49}"/>
              </a:ext>
            </a:extLst>
          </p:cNvPr>
          <p:cNvPicPr>
            <a:picLocks noChangeAspect="1"/>
          </p:cNvPicPr>
          <p:nvPr/>
        </p:nvPicPr>
        <p:blipFill>
          <a:blip r:embed="rId4"/>
          <a:stretch>
            <a:fillRect/>
          </a:stretch>
        </p:blipFill>
        <p:spPr>
          <a:xfrm>
            <a:off x="8348870" y="4156707"/>
            <a:ext cx="626887" cy="866429"/>
          </a:xfrm>
          <a:prstGeom prst="rect">
            <a:avLst/>
          </a:prstGeom>
        </p:spPr>
      </p:pic>
    </p:spTree>
    <p:extLst>
      <p:ext uri="{BB962C8B-B14F-4D97-AF65-F5344CB8AC3E}">
        <p14:creationId xmlns:p14="http://schemas.microsoft.com/office/powerpoint/2010/main" val="13702211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0" y="266700"/>
            <a:ext cx="9144000" cy="4876800"/>
          </a:xfrm>
          <a:prstGeom prst="rect">
            <a:avLst/>
          </a:prstGeom>
        </p:spPr>
      </p:pic>
      <p:sp>
        <p:nvSpPr>
          <p:cNvPr id="3" name="Rectangle 2"/>
          <p:cNvSpPr/>
          <p:nvPr/>
        </p:nvSpPr>
        <p:spPr>
          <a:xfrm>
            <a:off x="0" y="0"/>
            <a:ext cx="9144000" cy="409004"/>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182880" y="10160"/>
            <a:ext cx="8792877" cy="400110"/>
          </a:xfrm>
          <a:prstGeom prst="rect">
            <a:avLst/>
          </a:prstGeom>
          <a:noFill/>
        </p:spPr>
        <p:txBody>
          <a:bodyPr wrap="square" rtlCol="0">
            <a:spAutoFit/>
          </a:bodyPr>
          <a:lstStyle/>
          <a:p>
            <a:pPr algn="r"/>
            <a:r>
              <a:rPr lang="en-US" sz="2000" dirty="0">
                <a:solidFill>
                  <a:schemeClr val="bg1"/>
                </a:solidFill>
                <a:latin typeface="Arial" charset="0"/>
                <a:ea typeface="Arial" charset="0"/>
                <a:cs typeface="Arial" charset="0"/>
              </a:rPr>
              <a:t>ACTIONS</a:t>
            </a:r>
            <a:r>
              <a:rPr lang="en-US" sz="2000" dirty="0">
                <a:solidFill>
                  <a:schemeClr val="accent6"/>
                </a:solidFill>
                <a:latin typeface="Arial" charset="0"/>
                <a:ea typeface="Arial" charset="0"/>
                <a:cs typeface="Arial" charset="0"/>
              </a:rPr>
              <a:t> </a:t>
            </a:r>
            <a:r>
              <a:rPr lang="en-US" sz="2000" dirty="0">
                <a:solidFill>
                  <a:schemeClr val="bg1"/>
                </a:solidFill>
                <a:latin typeface="Arial" charset="0"/>
                <a:ea typeface="Arial" charset="0"/>
                <a:cs typeface="Arial" charset="0"/>
              </a:rPr>
              <a:t>TO PLAN YOUR SUCCESS</a:t>
            </a:r>
          </a:p>
        </p:txBody>
      </p:sp>
      <p:sp>
        <p:nvSpPr>
          <p:cNvPr id="5" name="Rectangle 4"/>
          <p:cNvSpPr/>
          <p:nvPr/>
        </p:nvSpPr>
        <p:spPr>
          <a:xfrm>
            <a:off x="0" y="409004"/>
            <a:ext cx="9144000" cy="4571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14405" y="3874315"/>
            <a:ext cx="9144000" cy="461665"/>
          </a:xfrm>
          <a:prstGeom prst="rect">
            <a:avLst/>
          </a:prstGeom>
        </p:spPr>
        <p:txBody>
          <a:bodyPr wrap="square">
            <a:spAutoFit/>
          </a:bodyPr>
          <a:lstStyle/>
          <a:p>
            <a:pPr algn="ctr"/>
            <a:r>
              <a:rPr lang="en-US" sz="2400" b="1" dirty="0">
                <a:solidFill>
                  <a:schemeClr val="bg1"/>
                </a:solidFill>
                <a:latin typeface="Arial" charset="0"/>
                <a:ea typeface="Arial" charset="0"/>
                <a:cs typeface="Arial" charset="0"/>
              </a:rPr>
              <a:t>Knocking on Open Doors </a:t>
            </a:r>
            <a:r>
              <a:rPr lang="en-US" sz="2400" b="1" dirty="0">
                <a:solidFill>
                  <a:srgbClr val="FFC000"/>
                </a:solidFill>
                <a:latin typeface="Arial" charset="0"/>
                <a:ea typeface="Arial" charset="0"/>
                <a:cs typeface="Arial" charset="0"/>
              </a:rPr>
              <a:t>VS</a:t>
            </a:r>
            <a:r>
              <a:rPr lang="en-US" sz="2400" b="1" dirty="0">
                <a:solidFill>
                  <a:schemeClr val="bg1"/>
                </a:solidFill>
                <a:latin typeface="Arial" charset="0"/>
                <a:ea typeface="Arial" charset="0"/>
                <a:cs typeface="Arial" charset="0"/>
              </a:rPr>
              <a:t> Opening Doors</a:t>
            </a:r>
          </a:p>
        </p:txBody>
      </p:sp>
      <p:pic>
        <p:nvPicPr>
          <p:cNvPr id="9" name="Picture 8">
            <a:extLst>
              <a:ext uri="{FF2B5EF4-FFF2-40B4-BE49-F238E27FC236}">
                <a16:creationId xmlns:a16="http://schemas.microsoft.com/office/drawing/2014/main" id="{ECA5B5A2-2B43-EE4E-B1A7-8EDA80379BB0}"/>
              </a:ext>
            </a:extLst>
          </p:cNvPr>
          <p:cNvPicPr>
            <a:picLocks noChangeAspect="1"/>
          </p:cNvPicPr>
          <p:nvPr/>
        </p:nvPicPr>
        <p:blipFill>
          <a:blip r:embed="rId4"/>
          <a:stretch>
            <a:fillRect/>
          </a:stretch>
        </p:blipFill>
        <p:spPr>
          <a:xfrm>
            <a:off x="8348870" y="4156707"/>
            <a:ext cx="626887" cy="866429"/>
          </a:xfrm>
          <a:prstGeom prst="rect">
            <a:avLst/>
          </a:prstGeom>
        </p:spPr>
      </p:pic>
    </p:spTree>
    <p:extLst>
      <p:ext uri="{BB962C8B-B14F-4D97-AF65-F5344CB8AC3E}">
        <p14:creationId xmlns:p14="http://schemas.microsoft.com/office/powerpoint/2010/main" val="12021361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30759" t="22335"/>
          <a:stretch/>
        </p:blipFill>
        <p:spPr>
          <a:xfrm>
            <a:off x="-1" y="409004"/>
            <a:ext cx="6331351" cy="4734496"/>
          </a:xfrm>
          <a:prstGeom prst="rect">
            <a:avLst/>
          </a:prstGeom>
        </p:spPr>
      </p:pic>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77482" t="22335" r="3643"/>
          <a:stretch/>
        </p:blipFill>
        <p:spPr>
          <a:xfrm flipH="1">
            <a:off x="5868359" y="410012"/>
            <a:ext cx="3275641" cy="4734496"/>
          </a:xfrm>
          <a:prstGeom prst="rect">
            <a:avLst/>
          </a:prstGeom>
        </p:spPr>
      </p:pic>
      <p:sp>
        <p:nvSpPr>
          <p:cNvPr id="4" name="Rectangle 3"/>
          <p:cNvSpPr/>
          <p:nvPr/>
        </p:nvSpPr>
        <p:spPr>
          <a:xfrm>
            <a:off x="0" y="0"/>
            <a:ext cx="9144000" cy="409004"/>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82880" y="10160"/>
            <a:ext cx="8792877" cy="400110"/>
          </a:xfrm>
          <a:prstGeom prst="rect">
            <a:avLst/>
          </a:prstGeom>
          <a:noFill/>
        </p:spPr>
        <p:txBody>
          <a:bodyPr wrap="square" rtlCol="0">
            <a:spAutoFit/>
          </a:bodyPr>
          <a:lstStyle/>
          <a:p>
            <a:pPr algn="r"/>
            <a:r>
              <a:rPr lang="en-US" sz="2000" dirty="0">
                <a:solidFill>
                  <a:schemeClr val="bg1"/>
                </a:solidFill>
                <a:latin typeface="Arial" charset="0"/>
                <a:ea typeface="Arial" charset="0"/>
                <a:cs typeface="Arial" charset="0"/>
              </a:rPr>
              <a:t>ACTIONS</a:t>
            </a:r>
            <a:r>
              <a:rPr lang="en-US" sz="2000" dirty="0">
                <a:solidFill>
                  <a:schemeClr val="accent6"/>
                </a:solidFill>
                <a:latin typeface="Arial" charset="0"/>
                <a:ea typeface="Arial" charset="0"/>
                <a:cs typeface="Arial" charset="0"/>
              </a:rPr>
              <a:t> </a:t>
            </a:r>
            <a:r>
              <a:rPr lang="en-US" sz="2000" dirty="0">
                <a:solidFill>
                  <a:schemeClr val="bg1"/>
                </a:solidFill>
                <a:latin typeface="Arial" charset="0"/>
                <a:ea typeface="Arial" charset="0"/>
                <a:cs typeface="Arial" charset="0"/>
              </a:rPr>
              <a:t>TO PLAN YOUR SUCCESS</a:t>
            </a:r>
          </a:p>
        </p:txBody>
      </p:sp>
      <p:sp>
        <p:nvSpPr>
          <p:cNvPr id="6" name="Rectangle 5"/>
          <p:cNvSpPr/>
          <p:nvPr/>
        </p:nvSpPr>
        <p:spPr>
          <a:xfrm>
            <a:off x="0" y="409004"/>
            <a:ext cx="9144000" cy="4571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3963947" y="778011"/>
            <a:ext cx="4132162" cy="3950763"/>
          </a:xfrm>
          <a:prstGeom prst="rect">
            <a:avLst/>
          </a:prstGeom>
          <a:solidFill>
            <a:schemeClr val="accent1">
              <a:lumMod val="75000"/>
              <a:alpha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1">
                  <a:lumMod val="75000"/>
                </a:schemeClr>
              </a:solidFill>
            </a:endParaRPr>
          </a:p>
        </p:txBody>
      </p:sp>
      <p:sp>
        <p:nvSpPr>
          <p:cNvPr id="10" name="Rectangle 9"/>
          <p:cNvSpPr/>
          <p:nvPr/>
        </p:nvSpPr>
        <p:spPr>
          <a:xfrm>
            <a:off x="3963169" y="1861909"/>
            <a:ext cx="4132161" cy="430887"/>
          </a:xfrm>
          <a:prstGeom prst="rect">
            <a:avLst/>
          </a:prstGeom>
        </p:spPr>
        <p:txBody>
          <a:bodyPr wrap="square">
            <a:spAutoFit/>
          </a:bodyPr>
          <a:lstStyle/>
          <a:p>
            <a:pPr algn="ctr"/>
            <a:r>
              <a:rPr lang="en-US" sz="2200" b="1" dirty="0">
                <a:solidFill>
                  <a:schemeClr val="accent1">
                    <a:lumMod val="75000"/>
                  </a:schemeClr>
                </a:solidFill>
                <a:latin typeface="Arial Black" charset="0"/>
                <a:ea typeface="Arial Black" charset="0"/>
                <a:cs typeface="Arial Black" charset="0"/>
              </a:rPr>
              <a:t>Knocking On Doors</a:t>
            </a:r>
          </a:p>
        </p:txBody>
      </p:sp>
      <p:sp>
        <p:nvSpPr>
          <p:cNvPr id="11" name="Rectangle 10"/>
          <p:cNvSpPr/>
          <p:nvPr/>
        </p:nvSpPr>
        <p:spPr>
          <a:xfrm>
            <a:off x="4436575" y="2581359"/>
            <a:ext cx="3301100" cy="923330"/>
          </a:xfrm>
          <a:prstGeom prst="rect">
            <a:avLst/>
          </a:prstGeom>
        </p:spPr>
        <p:txBody>
          <a:bodyPr wrap="square">
            <a:spAutoFit/>
          </a:bodyPr>
          <a:lstStyle/>
          <a:p>
            <a:pPr algn="ctr"/>
            <a:r>
              <a:rPr lang="en-US" dirty="0">
                <a:solidFill>
                  <a:srgbClr val="333333"/>
                </a:solidFill>
                <a:latin typeface="Arial" charset="0"/>
                <a:ea typeface="Arial" charset="0"/>
                <a:cs typeface="Arial" charset="0"/>
              </a:rPr>
              <a:t>If opportunity doesn't knock, build a door.</a:t>
            </a:r>
          </a:p>
          <a:p>
            <a:pPr algn="ctr"/>
            <a:r>
              <a:rPr lang="en-US" dirty="0">
                <a:solidFill>
                  <a:srgbClr val="333333"/>
                </a:solidFill>
                <a:latin typeface="Arial" charset="0"/>
                <a:ea typeface="Arial" charset="0"/>
                <a:cs typeface="Arial" charset="0"/>
              </a:rPr>
              <a:t> </a:t>
            </a:r>
            <a:r>
              <a:rPr lang="en-US" i="1" dirty="0">
                <a:solidFill>
                  <a:srgbClr val="333333"/>
                </a:solidFill>
                <a:latin typeface="Arial" charset="0"/>
                <a:ea typeface="Arial" charset="0"/>
                <a:cs typeface="Arial" charset="0"/>
              </a:rPr>
              <a:t>Milton </a:t>
            </a:r>
            <a:r>
              <a:rPr lang="en-US" i="1" dirty="0" err="1">
                <a:solidFill>
                  <a:srgbClr val="333333"/>
                </a:solidFill>
                <a:latin typeface="Arial" charset="0"/>
                <a:ea typeface="Arial" charset="0"/>
                <a:cs typeface="Arial" charset="0"/>
              </a:rPr>
              <a:t>Berle</a:t>
            </a:r>
            <a:endParaRPr lang="en-US" i="1" dirty="0">
              <a:latin typeface="Arial" charset="0"/>
              <a:ea typeface="Arial" charset="0"/>
              <a:cs typeface="Arial" charset="0"/>
            </a:endParaRPr>
          </a:p>
        </p:txBody>
      </p:sp>
      <p:pic>
        <p:nvPicPr>
          <p:cNvPr id="13" name="Picture 12">
            <a:extLst>
              <a:ext uri="{FF2B5EF4-FFF2-40B4-BE49-F238E27FC236}">
                <a16:creationId xmlns:a16="http://schemas.microsoft.com/office/drawing/2014/main" id="{12F44D78-0736-8B44-9EF4-F82FA1EAC80C}"/>
              </a:ext>
            </a:extLst>
          </p:cNvPr>
          <p:cNvPicPr>
            <a:picLocks noChangeAspect="1"/>
          </p:cNvPicPr>
          <p:nvPr/>
        </p:nvPicPr>
        <p:blipFill>
          <a:blip r:embed="rId4"/>
          <a:stretch>
            <a:fillRect/>
          </a:stretch>
        </p:blipFill>
        <p:spPr>
          <a:xfrm>
            <a:off x="8348870" y="4156707"/>
            <a:ext cx="626887" cy="866429"/>
          </a:xfrm>
          <a:prstGeom prst="rect">
            <a:avLst/>
          </a:prstGeom>
        </p:spPr>
      </p:pic>
    </p:spTree>
    <p:extLst>
      <p:ext uri="{BB962C8B-B14F-4D97-AF65-F5344CB8AC3E}">
        <p14:creationId xmlns:p14="http://schemas.microsoft.com/office/powerpoint/2010/main" val="4639415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958" b="13666"/>
          <a:stretch/>
        </p:blipFill>
        <p:spPr>
          <a:xfrm>
            <a:off x="0" y="0"/>
            <a:ext cx="9144000" cy="5143500"/>
          </a:xfrm>
          <a:prstGeom prst="rect">
            <a:avLst/>
          </a:prstGeom>
        </p:spPr>
      </p:pic>
      <p:sp>
        <p:nvSpPr>
          <p:cNvPr id="3" name="Rectangle 2"/>
          <p:cNvSpPr/>
          <p:nvPr/>
        </p:nvSpPr>
        <p:spPr>
          <a:xfrm>
            <a:off x="0" y="0"/>
            <a:ext cx="9144000" cy="409004"/>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182880" y="10160"/>
            <a:ext cx="8792877" cy="400110"/>
          </a:xfrm>
          <a:prstGeom prst="rect">
            <a:avLst/>
          </a:prstGeom>
          <a:noFill/>
        </p:spPr>
        <p:txBody>
          <a:bodyPr wrap="square" rtlCol="0">
            <a:spAutoFit/>
          </a:bodyPr>
          <a:lstStyle/>
          <a:p>
            <a:pPr algn="r"/>
            <a:r>
              <a:rPr lang="en-US" sz="2000" dirty="0">
                <a:solidFill>
                  <a:schemeClr val="bg1"/>
                </a:solidFill>
                <a:latin typeface="Arial" charset="0"/>
                <a:ea typeface="Arial" charset="0"/>
                <a:cs typeface="Arial" charset="0"/>
              </a:rPr>
              <a:t>ACTIONS</a:t>
            </a:r>
            <a:r>
              <a:rPr lang="en-US" sz="2000" dirty="0">
                <a:solidFill>
                  <a:schemeClr val="accent6"/>
                </a:solidFill>
                <a:latin typeface="Arial" charset="0"/>
                <a:ea typeface="Arial" charset="0"/>
                <a:cs typeface="Arial" charset="0"/>
              </a:rPr>
              <a:t> </a:t>
            </a:r>
            <a:r>
              <a:rPr lang="en-US" sz="2000" dirty="0">
                <a:solidFill>
                  <a:schemeClr val="bg1"/>
                </a:solidFill>
                <a:latin typeface="Arial" charset="0"/>
                <a:ea typeface="Arial" charset="0"/>
                <a:cs typeface="Arial" charset="0"/>
              </a:rPr>
              <a:t>TO PLAN YOUR SUCCESS</a:t>
            </a:r>
          </a:p>
        </p:txBody>
      </p:sp>
      <p:sp>
        <p:nvSpPr>
          <p:cNvPr id="5" name="Rectangle 4"/>
          <p:cNvSpPr/>
          <p:nvPr/>
        </p:nvSpPr>
        <p:spPr>
          <a:xfrm>
            <a:off x="0" y="409004"/>
            <a:ext cx="9144000" cy="4571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0" y="2245360"/>
            <a:ext cx="9144000" cy="870663"/>
          </a:xfrm>
          <a:prstGeom prst="rect">
            <a:avLst/>
          </a:prstGeom>
          <a:solidFill>
            <a:schemeClr val="bg1">
              <a:alpha val="8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8" name="Rectangle 7"/>
          <p:cNvSpPr/>
          <p:nvPr/>
        </p:nvSpPr>
        <p:spPr>
          <a:xfrm>
            <a:off x="590309" y="2633180"/>
            <a:ext cx="7940234" cy="369332"/>
          </a:xfrm>
          <a:prstGeom prst="rect">
            <a:avLst/>
          </a:prstGeom>
        </p:spPr>
        <p:txBody>
          <a:bodyPr wrap="square">
            <a:spAutoFit/>
          </a:bodyPr>
          <a:lstStyle/>
          <a:p>
            <a:pPr algn="ctr"/>
            <a:r>
              <a:rPr lang="en-US" dirty="0">
                <a:latin typeface="Arial" charset="0"/>
                <a:ea typeface="Arial" charset="0"/>
                <a:cs typeface="Arial" charset="0"/>
              </a:rPr>
              <a:t>What can I do to have more doors open for me? </a:t>
            </a:r>
            <a:r>
              <a:rPr lang="en-US" b="1" dirty="0">
                <a:solidFill>
                  <a:srgbClr val="FFC000"/>
                </a:solidFill>
                <a:latin typeface="Arial" charset="0"/>
                <a:ea typeface="Arial" charset="0"/>
                <a:cs typeface="Arial" charset="0"/>
              </a:rPr>
              <a:t>TAKE ACTION!</a:t>
            </a:r>
          </a:p>
        </p:txBody>
      </p:sp>
      <p:sp>
        <p:nvSpPr>
          <p:cNvPr id="9" name="Rectangle 8"/>
          <p:cNvSpPr/>
          <p:nvPr/>
        </p:nvSpPr>
        <p:spPr>
          <a:xfrm>
            <a:off x="0" y="2305933"/>
            <a:ext cx="9143999" cy="430887"/>
          </a:xfrm>
          <a:prstGeom prst="rect">
            <a:avLst/>
          </a:prstGeom>
        </p:spPr>
        <p:txBody>
          <a:bodyPr wrap="square">
            <a:spAutoFit/>
          </a:bodyPr>
          <a:lstStyle/>
          <a:p>
            <a:pPr algn="ctr"/>
            <a:r>
              <a:rPr lang="en-US" sz="2200" b="1" dirty="0">
                <a:solidFill>
                  <a:schemeClr val="accent1">
                    <a:lumMod val="75000"/>
                  </a:schemeClr>
                </a:solidFill>
                <a:latin typeface="Arial Black" charset="0"/>
                <a:ea typeface="Arial Black" charset="0"/>
                <a:cs typeface="Arial Black" charset="0"/>
              </a:rPr>
              <a:t>Opening Doors</a:t>
            </a:r>
          </a:p>
        </p:txBody>
      </p:sp>
      <p:pic>
        <p:nvPicPr>
          <p:cNvPr id="10" name="Picture 9">
            <a:extLst>
              <a:ext uri="{FF2B5EF4-FFF2-40B4-BE49-F238E27FC236}">
                <a16:creationId xmlns:a16="http://schemas.microsoft.com/office/drawing/2014/main" id="{E7014C49-A079-574E-B053-9EBFD95D53AD}"/>
              </a:ext>
            </a:extLst>
          </p:cNvPr>
          <p:cNvPicPr>
            <a:picLocks noChangeAspect="1"/>
          </p:cNvPicPr>
          <p:nvPr/>
        </p:nvPicPr>
        <p:blipFill>
          <a:blip r:embed="rId4"/>
          <a:stretch>
            <a:fillRect/>
          </a:stretch>
        </p:blipFill>
        <p:spPr>
          <a:xfrm>
            <a:off x="8348870" y="4156707"/>
            <a:ext cx="626887" cy="866429"/>
          </a:xfrm>
          <a:prstGeom prst="rect">
            <a:avLst/>
          </a:prstGeom>
        </p:spPr>
      </p:pic>
    </p:spTree>
    <p:extLst>
      <p:ext uri="{BB962C8B-B14F-4D97-AF65-F5344CB8AC3E}">
        <p14:creationId xmlns:p14="http://schemas.microsoft.com/office/powerpoint/2010/main" val="2957542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409004"/>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182880" y="10160"/>
            <a:ext cx="8792877" cy="400110"/>
          </a:xfrm>
          <a:prstGeom prst="rect">
            <a:avLst/>
          </a:prstGeom>
          <a:noFill/>
        </p:spPr>
        <p:txBody>
          <a:bodyPr wrap="square" rtlCol="0">
            <a:spAutoFit/>
          </a:bodyPr>
          <a:lstStyle/>
          <a:p>
            <a:pPr algn="r"/>
            <a:r>
              <a:rPr lang="en-US" sz="2000" dirty="0">
                <a:solidFill>
                  <a:schemeClr val="bg1"/>
                </a:solidFill>
                <a:latin typeface="Arial" charset="0"/>
                <a:ea typeface="Arial" charset="0"/>
                <a:cs typeface="Arial" charset="0"/>
              </a:rPr>
              <a:t>TAKE ACTION </a:t>
            </a:r>
            <a:r>
              <a:rPr lang="mr-IN" sz="2000" dirty="0">
                <a:solidFill>
                  <a:schemeClr val="bg1"/>
                </a:solidFill>
                <a:latin typeface="Arial" charset="0"/>
                <a:ea typeface="Arial" charset="0"/>
                <a:cs typeface="Arial" charset="0"/>
              </a:rPr>
              <a:t>–</a:t>
            </a:r>
            <a:r>
              <a:rPr lang="en-US" sz="2000" dirty="0">
                <a:solidFill>
                  <a:schemeClr val="bg1"/>
                </a:solidFill>
                <a:latin typeface="Arial" charset="0"/>
                <a:ea typeface="Arial" charset="0"/>
                <a:cs typeface="Arial" charset="0"/>
              </a:rPr>
              <a:t> PAGES 42 - 45</a:t>
            </a:r>
          </a:p>
        </p:txBody>
      </p:sp>
      <p:sp>
        <p:nvSpPr>
          <p:cNvPr id="4" name="Rectangle 3"/>
          <p:cNvSpPr/>
          <p:nvPr/>
        </p:nvSpPr>
        <p:spPr>
          <a:xfrm>
            <a:off x="0" y="409004"/>
            <a:ext cx="9144000" cy="4571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5136" b="19803"/>
          <a:stretch/>
        </p:blipFill>
        <p:spPr>
          <a:xfrm>
            <a:off x="2331720" y="726567"/>
            <a:ext cx="4485640" cy="4208749"/>
          </a:xfrm>
          <a:prstGeom prst="rect">
            <a:avLst/>
          </a:prstGeom>
        </p:spPr>
      </p:pic>
      <p:pic>
        <p:nvPicPr>
          <p:cNvPr id="7" name="Picture 6">
            <a:extLst>
              <a:ext uri="{FF2B5EF4-FFF2-40B4-BE49-F238E27FC236}">
                <a16:creationId xmlns:a16="http://schemas.microsoft.com/office/drawing/2014/main" id="{61812FF8-0226-7747-9463-2EBD6A04A967}"/>
              </a:ext>
            </a:extLst>
          </p:cNvPr>
          <p:cNvPicPr>
            <a:picLocks noChangeAspect="1"/>
          </p:cNvPicPr>
          <p:nvPr/>
        </p:nvPicPr>
        <p:blipFill>
          <a:blip r:embed="rId4"/>
          <a:stretch>
            <a:fillRect/>
          </a:stretch>
        </p:blipFill>
        <p:spPr>
          <a:xfrm>
            <a:off x="8348870" y="4156707"/>
            <a:ext cx="626887" cy="866429"/>
          </a:xfrm>
          <a:prstGeom prst="rect">
            <a:avLst/>
          </a:prstGeom>
        </p:spPr>
      </p:pic>
    </p:spTree>
    <p:extLst>
      <p:ext uri="{BB962C8B-B14F-4D97-AF65-F5344CB8AC3E}">
        <p14:creationId xmlns:p14="http://schemas.microsoft.com/office/powerpoint/2010/main" val="2993762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7749"/>
            <a:ext cx="5165672" cy="3037523"/>
          </a:xfrm>
          <a:prstGeom prst="rect">
            <a:avLst/>
          </a:prstGeom>
        </p:spPr>
      </p:pic>
      <p:sp>
        <p:nvSpPr>
          <p:cNvPr id="3" name="Rectangle 2"/>
          <p:cNvSpPr/>
          <p:nvPr/>
        </p:nvSpPr>
        <p:spPr>
          <a:xfrm>
            <a:off x="0" y="0"/>
            <a:ext cx="9144000" cy="409004"/>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182880" y="10160"/>
            <a:ext cx="8792877" cy="400110"/>
          </a:xfrm>
          <a:prstGeom prst="rect">
            <a:avLst/>
          </a:prstGeom>
          <a:noFill/>
        </p:spPr>
        <p:txBody>
          <a:bodyPr wrap="square" rtlCol="0">
            <a:spAutoFit/>
          </a:bodyPr>
          <a:lstStyle/>
          <a:p>
            <a:pPr algn="r"/>
            <a:r>
              <a:rPr lang="en-US" sz="2000" dirty="0">
                <a:solidFill>
                  <a:schemeClr val="bg1"/>
                </a:solidFill>
                <a:latin typeface="Arial" charset="0"/>
                <a:ea typeface="Arial" charset="0"/>
                <a:cs typeface="Arial" charset="0"/>
              </a:rPr>
              <a:t>POSITIVE ACTIONS AFFECT EVERYTHING WE DO</a:t>
            </a:r>
          </a:p>
        </p:txBody>
      </p:sp>
      <p:sp>
        <p:nvSpPr>
          <p:cNvPr id="5" name="Rectangle 4"/>
          <p:cNvSpPr/>
          <p:nvPr/>
        </p:nvSpPr>
        <p:spPr>
          <a:xfrm>
            <a:off x="0" y="409004"/>
            <a:ext cx="9144000" cy="4571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40640" y="3475037"/>
            <a:ext cx="9225280" cy="1200329"/>
          </a:xfrm>
          <a:prstGeom prst="rect">
            <a:avLst/>
          </a:prstGeom>
          <a:noFill/>
          <a:ln>
            <a:noFill/>
          </a:ln>
        </p:spPr>
        <p:txBody>
          <a:bodyPr wrap="square">
            <a:spAutoFit/>
          </a:bodyPr>
          <a:lstStyle/>
          <a:p>
            <a:endParaRPr lang="en-US" b="1" dirty="0">
              <a:solidFill>
                <a:schemeClr val="accent1">
                  <a:lumMod val="75000"/>
                </a:schemeClr>
              </a:solidFill>
              <a:latin typeface="Arial" charset="0"/>
              <a:ea typeface="Arial" charset="0"/>
              <a:cs typeface="Arial" charset="0"/>
            </a:endParaRPr>
          </a:p>
          <a:p>
            <a:pPr algn="ctr"/>
            <a:r>
              <a:rPr lang="en-US" b="1" dirty="0">
                <a:solidFill>
                  <a:schemeClr val="accent1">
                    <a:lumMod val="75000"/>
                  </a:schemeClr>
                </a:solidFill>
                <a:latin typeface="Arial" charset="0"/>
                <a:ea typeface="Arial" charset="0"/>
                <a:cs typeface="Arial" charset="0"/>
              </a:rPr>
              <a:t>“Happiness comes when your work and words are of benefit to </a:t>
            </a:r>
          </a:p>
          <a:p>
            <a:pPr algn="ctr"/>
            <a:r>
              <a:rPr lang="en-US" b="1" dirty="0">
                <a:solidFill>
                  <a:schemeClr val="accent1">
                    <a:lumMod val="75000"/>
                  </a:schemeClr>
                </a:solidFill>
                <a:latin typeface="Arial" charset="0"/>
                <a:ea typeface="Arial" charset="0"/>
                <a:cs typeface="Arial" charset="0"/>
              </a:rPr>
              <a:t>yourself and others.”</a:t>
            </a:r>
            <a:br>
              <a:rPr lang="en-US" b="1" dirty="0">
                <a:solidFill>
                  <a:schemeClr val="accent1">
                    <a:lumMod val="75000"/>
                  </a:schemeClr>
                </a:solidFill>
                <a:latin typeface="Arial" charset="0"/>
                <a:ea typeface="Arial" charset="0"/>
                <a:cs typeface="Arial" charset="0"/>
              </a:rPr>
            </a:br>
            <a:r>
              <a:rPr lang="en-US" b="1" dirty="0">
                <a:solidFill>
                  <a:srgbClr val="FFC000"/>
                </a:solidFill>
                <a:latin typeface="Arial" charset="0"/>
                <a:ea typeface="Arial" charset="0"/>
                <a:cs typeface="Arial" charset="0"/>
              </a:rPr>
              <a:t> </a:t>
            </a:r>
            <a:r>
              <a:rPr lang="en-US" i="1" dirty="0">
                <a:solidFill>
                  <a:srgbClr val="FFC000"/>
                </a:solidFill>
                <a:latin typeface="Arial" charset="0"/>
                <a:ea typeface="Arial" charset="0"/>
                <a:cs typeface="Arial" charset="0"/>
              </a:rPr>
              <a:t>Buddha</a:t>
            </a:r>
          </a:p>
        </p:txBody>
      </p:sp>
      <p:sp>
        <p:nvSpPr>
          <p:cNvPr id="8" name="Rectangle 7"/>
          <p:cNvSpPr/>
          <p:nvPr/>
        </p:nvSpPr>
        <p:spPr>
          <a:xfrm>
            <a:off x="6271674" y="906038"/>
            <a:ext cx="2336800" cy="2031325"/>
          </a:xfrm>
          <a:prstGeom prst="rect">
            <a:avLst/>
          </a:prstGeom>
        </p:spPr>
        <p:txBody>
          <a:bodyPr wrap="square">
            <a:spAutoFit/>
          </a:bodyPr>
          <a:lstStyle/>
          <a:p>
            <a:r>
              <a:rPr lang="en-US" dirty="0">
                <a:latin typeface="Arial" charset="0"/>
                <a:ea typeface="Arial" charset="0"/>
                <a:cs typeface="Arial" charset="0"/>
              </a:rPr>
              <a:t>What we say</a:t>
            </a:r>
          </a:p>
          <a:p>
            <a:endParaRPr lang="en-US" dirty="0">
              <a:latin typeface="Arial" charset="0"/>
              <a:ea typeface="Arial" charset="0"/>
              <a:cs typeface="Arial" charset="0"/>
            </a:endParaRPr>
          </a:p>
          <a:p>
            <a:r>
              <a:rPr lang="en-US" dirty="0">
                <a:latin typeface="Arial" charset="0"/>
                <a:ea typeface="Arial" charset="0"/>
                <a:cs typeface="Arial" charset="0"/>
              </a:rPr>
              <a:t>What we do</a:t>
            </a:r>
          </a:p>
          <a:p>
            <a:endParaRPr lang="en-US" dirty="0">
              <a:latin typeface="Arial" charset="0"/>
              <a:ea typeface="Arial" charset="0"/>
              <a:cs typeface="Arial" charset="0"/>
            </a:endParaRPr>
          </a:p>
          <a:p>
            <a:r>
              <a:rPr lang="en-US" dirty="0">
                <a:latin typeface="Arial" charset="0"/>
                <a:ea typeface="Arial" charset="0"/>
                <a:cs typeface="Arial" charset="0"/>
              </a:rPr>
              <a:t>How we say things</a:t>
            </a:r>
          </a:p>
          <a:p>
            <a:endParaRPr lang="en-US" dirty="0">
              <a:latin typeface="Arial" charset="0"/>
              <a:ea typeface="Arial" charset="0"/>
              <a:cs typeface="Arial" charset="0"/>
            </a:endParaRPr>
          </a:p>
          <a:p>
            <a:r>
              <a:rPr lang="en-US" dirty="0">
                <a:latin typeface="Arial" charset="0"/>
                <a:ea typeface="Arial" charset="0"/>
                <a:cs typeface="Arial" charset="0"/>
              </a:rPr>
              <a:t>How we do things</a:t>
            </a:r>
          </a:p>
        </p:txBody>
      </p:sp>
      <p:sp>
        <p:nvSpPr>
          <p:cNvPr id="9" name="Rectangle 8"/>
          <p:cNvSpPr/>
          <p:nvPr/>
        </p:nvSpPr>
        <p:spPr>
          <a:xfrm>
            <a:off x="5973858" y="679689"/>
            <a:ext cx="358776" cy="584775"/>
          </a:xfrm>
          <a:prstGeom prst="rect">
            <a:avLst/>
          </a:prstGeom>
        </p:spPr>
        <p:txBody>
          <a:bodyPr wrap="square">
            <a:spAutoFit/>
          </a:bodyPr>
          <a:lstStyle/>
          <a:p>
            <a:r>
              <a:rPr lang="en-US" sz="3200" dirty="0">
                <a:solidFill>
                  <a:schemeClr val="accent1">
                    <a:lumMod val="75000"/>
                  </a:schemeClr>
                </a:solidFill>
                <a:latin typeface="KG Second Chances Sketch" charset="0"/>
                <a:ea typeface="KG Second Chances Sketch" charset="0"/>
                <a:cs typeface="KG Second Chances Sketch" charset="0"/>
              </a:rPr>
              <a:t>.</a:t>
            </a:r>
          </a:p>
        </p:txBody>
      </p:sp>
      <p:sp>
        <p:nvSpPr>
          <p:cNvPr id="10" name="Rectangle 9"/>
          <p:cNvSpPr/>
          <p:nvPr/>
        </p:nvSpPr>
        <p:spPr>
          <a:xfrm>
            <a:off x="5973858" y="1261735"/>
            <a:ext cx="358776" cy="584775"/>
          </a:xfrm>
          <a:prstGeom prst="rect">
            <a:avLst/>
          </a:prstGeom>
        </p:spPr>
        <p:txBody>
          <a:bodyPr wrap="square">
            <a:spAutoFit/>
          </a:bodyPr>
          <a:lstStyle/>
          <a:p>
            <a:r>
              <a:rPr lang="en-US" sz="3200" dirty="0">
                <a:solidFill>
                  <a:schemeClr val="accent1">
                    <a:lumMod val="75000"/>
                  </a:schemeClr>
                </a:solidFill>
                <a:latin typeface="KG Second Chances Sketch" charset="0"/>
                <a:ea typeface="KG Second Chances Sketch" charset="0"/>
                <a:cs typeface="KG Second Chances Sketch" charset="0"/>
              </a:rPr>
              <a:t>.</a:t>
            </a:r>
          </a:p>
        </p:txBody>
      </p:sp>
      <p:sp>
        <p:nvSpPr>
          <p:cNvPr id="11" name="Rectangle 10"/>
          <p:cNvSpPr/>
          <p:nvPr/>
        </p:nvSpPr>
        <p:spPr>
          <a:xfrm>
            <a:off x="5973858" y="1798010"/>
            <a:ext cx="358776" cy="584775"/>
          </a:xfrm>
          <a:prstGeom prst="rect">
            <a:avLst/>
          </a:prstGeom>
        </p:spPr>
        <p:txBody>
          <a:bodyPr wrap="square">
            <a:spAutoFit/>
          </a:bodyPr>
          <a:lstStyle/>
          <a:p>
            <a:r>
              <a:rPr lang="en-US" sz="3200" dirty="0">
                <a:solidFill>
                  <a:schemeClr val="accent1">
                    <a:lumMod val="75000"/>
                  </a:schemeClr>
                </a:solidFill>
                <a:latin typeface="KG Second Chances Sketch" charset="0"/>
                <a:ea typeface="KG Second Chances Sketch" charset="0"/>
                <a:cs typeface="KG Second Chances Sketch" charset="0"/>
              </a:rPr>
              <a:t>.</a:t>
            </a:r>
          </a:p>
        </p:txBody>
      </p:sp>
      <p:sp>
        <p:nvSpPr>
          <p:cNvPr id="12" name="Rectangle 11"/>
          <p:cNvSpPr/>
          <p:nvPr/>
        </p:nvSpPr>
        <p:spPr>
          <a:xfrm>
            <a:off x="5973858" y="2337066"/>
            <a:ext cx="358776" cy="584775"/>
          </a:xfrm>
          <a:prstGeom prst="rect">
            <a:avLst/>
          </a:prstGeom>
        </p:spPr>
        <p:txBody>
          <a:bodyPr wrap="square">
            <a:spAutoFit/>
          </a:bodyPr>
          <a:lstStyle/>
          <a:p>
            <a:r>
              <a:rPr lang="en-US" sz="3200" dirty="0">
                <a:solidFill>
                  <a:schemeClr val="accent1">
                    <a:lumMod val="75000"/>
                  </a:schemeClr>
                </a:solidFill>
                <a:latin typeface="KG Second Chances Sketch" charset="0"/>
                <a:ea typeface="KG Second Chances Sketch" charset="0"/>
                <a:cs typeface="KG Second Chances Sketch" charset="0"/>
              </a:rPr>
              <a:t>.</a:t>
            </a:r>
          </a:p>
        </p:txBody>
      </p:sp>
      <p:pic>
        <p:nvPicPr>
          <p:cNvPr id="13" name="Picture 12">
            <a:extLst>
              <a:ext uri="{FF2B5EF4-FFF2-40B4-BE49-F238E27FC236}">
                <a16:creationId xmlns:a16="http://schemas.microsoft.com/office/drawing/2014/main" id="{95ECAABB-AD89-664B-8530-B3956D819045}"/>
              </a:ext>
            </a:extLst>
          </p:cNvPr>
          <p:cNvPicPr>
            <a:picLocks noChangeAspect="1"/>
          </p:cNvPicPr>
          <p:nvPr/>
        </p:nvPicPr>
        <p:blipFill>
          <a:blip r:embed="rId4"/>
          <a:stretch>
            <a:fillRect/>
          </a:stretch>
        </p:blipFill>
        <p:spPr>
          <a:xfrm>
            <a:off x="8348870" y="4156707"/>
            <a:ext cx="626887" cy="866429"/>
          </a:xfrm>
          <a:prstGeom prst="rect">
            <a:avLst/>
          </a:prstGeom>
        </p:spPr>
      </p:pic>
    </p:spTree>
    <p:extLst>
      <p:ext uri="{BB962C8B-B14F-4D97-AF65-F5344CB8AC3E}">
        <p14:creationId xmlns:p14="http://schemas.microsoft.com/office/powerpoint/2010/main" val="3553662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409004"/>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182880" y="10160"/>
            <a:ext cx="8792877" cy="400110"/>
          </a:xfrm>
          <a:prstGeom prst="rect">
            <a:avLst/>
          </a:prstGeom>
          <a:noFill/>
        </p:spPr>
        <p:txBody>
          <a:bodyPr wrap="square" rtlCol="0">
            <a:spAutoFit/>
          </a:bodyPr>
          <a:lstStyle/>
          <a:p>
            <a:pPr algn="r"/>
            <a:r>
              <a:rPr lang="en-US" sz="2000" dirty="0">
                <a:solidFill>
                  <a:schemeClr val="bg1"/>
                </a:solidFill>
                <a:latin typeface="Arial" charset="0"/>
                <a:ea typeface="Arial" charset="0"/>
                <a:cs typeface="Arial" charset="0"/>
              </a:rPr>
              <a:t>PLAN YOUR SUCCESS: FRESHMAN YEAR</a:t>
            </a:r>
          </a:p>
        </p:txBody>
      </p:sp>
      <p:sp>
        <p:nvSpPr>
          <p:cNvPr id="5" name="Rectangle 4"/>
          <p:cNvSpPr/>
          <p:nvPr/>
        </p:nvSpPr>
        <p:spPr>
          <a:xfrm>
            <a:off x="0" y="409004"/>
            <a:ext cx="9144000" cy="4571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458747" y="863727"/>
            <a:ext cx="4132162" cy="3950763"/>
          </a:xfrm>
          <a:prstGeom prst="rect">
            <a:avLst/>
          </a:prstGeom>
          <a:solidFill>
            <a:schemeClr val="accent1">
              <a:lumMod val="75000"/>
              <a:alpha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1">
                  <a:lumMod val="75000"/>
                </a:schemeClr>
              </a:solidFill>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2873" y="530130"/>
            <a:ext cx="1736778" cy="1940560"/>
          </a:xfrm>
          <a:prstGeom prst="rect">
            <a:avLst/>
          </a:prstGeom>
        </p:spPr>
      </p:pic>
      <p:sp>
        <p:nvSpPr>
          <p:cNvPr id="11" name="Rectangle 10"/>
          <p:cNvSpPr/>
          <p:nvPr/>
        </p:nvSpPr>
        <p:spPr>
          <a:xfrm>
            <a:off x="4590910" y="2592170"/>
            <a:ext cx="4532770" cy="1200329"/>
          </a:xfrm>
          <a:prstGeom prst="rect">
            <a:avLst/>
          </a:prstGeom>
        </p:spPr>
        <p:txBody>
          <a:bodyPr wrap="square">
            <a:spAutoFit/>
          </a:bodyPr>
          <a:lstStyle/>
          <a:p>
            <a:pPr algn="ctr"/>
            <a:r>
              <a:rPr lang="en-US" b="1" dirty="0">
                <a:solidFill>
                  <a:srgbClr val="FFC000"/>
                </a:solidFill>
                <a:latin typeface="Arial" charset="0"/>
                <a:ea typeface="Arial" charset="0"/>
                <a:cs typeface="Arial" charset="0"/>
              </a:rPr>
              <a:t>SHARE EXPERIENCES:</a:t>
            </a:r>
          </a:p>
          <a:p>
            <a:pPr algn="ctr"/>
            <a:r>
              <a:rPr lang="en-US" dirty="0">
                <a:latin typeface="Arial" charset="0"/>
                <a:ea typeface="Arial" charset="0"/>
                <a:cs typeface="Arial" charset="0"/>
              </a:rPr>
              <a:t>Let’s talk about it!</a:t>
            </a:r>
          </a:p>
          <a:p>
            <a:pPr algn="ctr"/>
            <a:endParaRPr lang="en-US" dirty="0">
              <a:latin typeface="Arial" charset="0"/>
              <a:ea typeface="Arial" charset="0"/>
              <a:cs typeface="Arial" charset="0"/>
            </a:endParaRPr>
          </a:p>
          <a:p>
            <a:pPr algn="ctr"/>
            <a:r>
              <a:rPr lang="en-US" dirty="0">
                <a:latin typeface="Arial" charset="0"/>
                <a:ea typeface="Arial" charset="0"/>
                <a:cs typeface="Arial" charset="0"/>
              </a:rPr>
              <a:t>Let’s discuss your progress!</a:t>
            </a:r>
          </a:p>
        </p:txBody>
      </p:sp>
      <p:pic>
        <p:nvPicPr>
          <p:cNvPr id="10" name="Picture 9">
            <a:extLst>
              <a:ext uri="{FF2B5EF4-FFF2-40B4-BE49-F238E27FC236}">
                <a16:creationId xmlns:a16="http://schemas.microsoft.com/office/drawing/2014/main" id="{E9FBF1A5-33F0-5140-99D4-371DEE508F5F}"/>
              </a:ext>
            </a:extLst>
          </p:cNvPr>
          <p:cNvPicPr>
            <a:picLocks noChangeAspect="1"/>
          </p:cNvPicPr>
          <p:nvPr/>
        </p:nvPicPr>
        <p:blipFill>
          <a:blip r:embed="rId4"/>
          <a:stretch>
            <a:fillRect/>
          </a:stretch>
        </p:blipFill>
        <p:spPr>
          <a:xfrm>
            <a:off x="8348870" y="4156707"/>
            <a:ext cx="626887" cy="866429"/>
          </a:xfrm>
          <a:prstGeom prst="rect">
            <a:avLst/>
          </a:prstGeom>
        </p:spPr>
      </p:pic>
      <p:pic>
        <p:nvPicPr>
          <p:cNvPr id="6" name="Picture 5" descr="Table&#10;&#10;Description automatically generated">
            <a:extLst>
              <a:ext uri="{FF2B5EF4-FFF2-40B4-BE49-F238E27FC236}">
                <a16:creationId xmlns:a16="http://schemas.microsoft.com/office/drawing/2014/main" id="{3F3C81E6-2A5C-68E0-EFF6-32BE81430932}"/>
              </a:ext>
            </a:extLst>
          </p:cNvPr>
          <p:cNvPicPr>
            <a:picLocks noChangeAspect="1"/>
          </p:cNvPicPr>
          <p:nvPr/>
        </p:nvPicPr>
        <p:blipFill>
          <a:blip r:embed="rId5"/>
          <a:stretch>
            <a:fillRect/>
          </a:stretch>
        </p:blipFill>
        <p:spPr>
          <a:xfrm>
            <a:off x="1284349" y="1151072"/>
            <a:ext cx="2434739" cy="3425141"/>
          </a:xfrm>
          <a:prstGeom prst="rect">
            <a:avLst/>
          </a:prstGeom>
        </p:spPr>
      </p:pic>
    </p:spTree>
    <p:extLst>
      <p:ext uri="{BB962C8B-B14F-4D97-AF65-F5344CB8AC3E}">
        <p14:creationId xmlns:p14="http://schemas.microsoft.com/office/powerpoint/2010/main" val="1250042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409004"/>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182880" y="10160"/>
            <a:ext cx="8792877" cy="400110"/>
          </a:xfrm>
          <a:prstGeom prst="rect">
            <a:avLst/>
          </a:prstGeom>
          <a:noFill/>
        </p:spPr>
        <p:txBody>
          <a:bodyPr wrap="square" rtlCol="0">
            <a:spAutoFit/>
          </a:bodyPr>
          <a:lstStyle/>
          <a:p>
            <a:pPr algn="r"/>
            <a:r>
              <a:rPr lang="en-US" sz="2000" dirty="0">
                <a:solidFill>
                  <a:schemeClr val="bg1"/>
                </a:solidFill>
                <a:latin typeface="Arial" charset="0"/>
                <a:ea typeface="Arial" charset="0"/>
                <a:cs typeface="Arial" charset="0"/>
              </a:rPr>
              <a:t>PLAN YOUR SUCCESS: SOPHOMORE YEAR</a:t>
            </a:r>
          </a:p>
        </p:txBody>
      </p:sp>
      <p:sp>
        <p:nvSpPr>
          <p:cNvPr id="5" name="Rectangle 4"/>
          <p:cNvSpPr/>
          <p:nvPr/>
        </p:nvSpPr>
        <p:spPr>
          <a:xfrm>
            <a:off x="0" y="409004"/>
            <a:ext cx="9144000" cy="4571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458747" y="863727"/>
            <a:ext cx="4132162" cy="3950763"/>
          </a:xfrm>
          <a:prstGeom prst="rect">
            <a:avLst/>
          </a:prstGeom>
          <a:solidFill>
            <a:schemeClr val="accent1">
              <a:lumMod val="75000"/>
              <a:alpha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1">
                  <a:lumMod val="75000"/>
                </a:schemeClr>
              </a:solidFill>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2873" y="530130"/>
            <a:ext cx="1736778" cy="1940560"/>
          </a:xfrm>
          <a:prstGeom prst="rect">
            <a:avLst/>
          </a:prstGeom>
        </p:spPr>
      </p:pic>
      <p:sp>
        <p:nvSpPr>
          <p:cNvPr id="11" name="Rectangle 10"/>
          <p:cNvSpPr/>
          <p:nvPr/>
        </p:nvSpPr>
        <p:spPr>
          <a:xfrm>
            <a:off x="4590910" y="2592170"/>
            <a:ext cx="4532770" cy="1200329"/>
          </a:xfrm>
          <a:prstGeom prst="rect">
            <a:avLst/>
          </a:prstGeom>
        </p:spPr>
        <p:txBody>
          <a:bodyPr wrap="square">
            <a:spAutoFit/>
          </a:bodyPr>
          <a:lstStyle/>
          <a:p>
            <a:pPr algn="ctr"/>
            <a:r>
              <a:rPr lang="en-US" b="1" dirty="0">
                <a:solidFill>
                  <a:srgbClr val="FFC000"/>
                </a:solidFill>
                <a:latin typeface="Arial" charset="0"/>
                <a:ea typeface="Arial" charset="0"/>
                <a:cs typeface="Arial" charset="0"/>
              </a:rPr>
              <a:t>SHARE EXPERIENCES:</a:t>
            </a:r>
          </a:p>
          <a:p>
            <a:pPr algn="ctr"/>
            <a:r>
              <a:rPr lang="en-US" dirty="0">
                <a:latin typeface="Arial" charset="0"/>
                <a:ea typeface="Arial" charset="0"/>
                <a:cs typeface="Arial" charset="0"/>
              </a:rPr>
              <a:t>Let’s talk about it!</a:t>
            </a:r>
          </a:p>
          <a:p>
            <a:pPr algn="ctr"/>
            <a:endParaRPr lang="en-US" dirty="0">
              <a:latin typeface="Arial" charset="0"/>
              <a:ea typeface="Arial" charset="0"/>
              <a:cs typeface="Arial" charset="0"/>
            </a:endParaRPr>
          </a:p>
          <a:p>
            <a:pPr algn="ctr"/>
            <a:r>
              <a:rPr lang="en-US" dirty="0">
                <a:latin typeface="Arial" charset="0"/>
                <a:ea typeface="Arial" charset="0"/>
                <a:cs typeface="Arial" charset="0"/>
              </a:rPr>
              <a:t>Let’s discuss your progress!</a:t>
            </a:r>
          </a:p>
        </p:txBody>
      </p:sp>
      <p:pic>
        <p:nvPicPr>
          <p:cNvPr id="13" name="Picture 12">
            <a:extLst>
              <a:ext uri="{FF2B5EF4-FFF2-40B4-BE49-F238E27FC236}">
                <a16:creationId xmlns:a16="http://schemas.microsoft.com/office/drawing/2014/main" id="{B4070A3E-79C5-3F4D-B26D-DEC5796CB9D7}"/>
              </a:ext>
            </a:extLst>
          </p:cNvPr>
          <p:cNvPicPr>
            <a:picLocks noChangeAspect="1"/>
          </p:cNvPicPr>
          <p:nvPr/>
        </p:nvPicPr>
        <p:blipFill>
          <a:blip r:embed="rId4"/>
          <a:stretch>
            <a:fillRect/>
          </a:stretch>
        </p:blipFill>
        <p:spPr>
          <a:xfrm>
            <a:off x="8348870" y="4156707"/>
            <a:ext cx="626887" cy="866429"/>
          </a:xfrm>
          <a:prstGeom prst="rect">
            <a:avLst/>
          </a:prstGeom>
        </p:spPr>
      </p:pic>
      <p:pic>
        <p:nvPicPr>
          <p:cNvPr id="7" name="Picture 6" descr="Table&#10;&#10;Description automatically generated">
            <a:extLst>
              <a:ext uri="{FF2B5EF4-FFF2-40B4-BE49-F238E27FC236}">
                <a16:creationId xmlns:a16="http://schemas.microsoft.com/office/drawing/2014/main" id="{F446C7F9-32CB-0005-AB70-D324C2ED3C93}"/>
              </a:ext>
            </a:extLst>
          </p:cNvPr>
          <p:cNvPicPr>
            <a:picLocks noChangeAspect="1"/>
          </p:cNvPicPr>
          <p:nvPr/>
        </p:nvPicPr>
        <p:blipFill>
          <a:blip r:embed="rId5"/>
          <a:stretch>
            <a:fillRect/>
          </a:stretch>
        </p:blipFill>
        <p:spPr>
          <a:xfrm>
            <a:off x="1284349" y="1165621"/>
            <a:ext cx="2364270" cy="3346973"/>
          </a:xfrm>
          <a:prstGeom prst="rect">
            <a:avLst/>
          </a:prstGeom>
        </p:spPr>
      </p:pic>
    </p:spTree>
    <p:extLst>
      <p:ext uri="{BB962C8B-B14F-4D97-AF65-F5344CB8AC3E}">
        <p14:creationId xmlns:p14="http://schemas.microsoft.com/office/powerpoint/2010/main" val="991645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128</TotalTime>
  <Words>2356</Words>
  <Application>Microsoft Macintosh PowerPoint</Application>
  <PresentationFormat>On-screen Show (16:9)</PresentationFormat>
  <Paragraphs>142</Paragraphs>
  <Slides>15</Slides>
  <Notes>15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Arial Black</vt:lpstr>
      <vt:lpstr>Calibri</vt:lpstr>
      <vt:lpstr>KG Second Chances Sketch</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Nicole Collazo</dc:creator>
  <cp:lastModifiedBy>Microsoft Office User</cp:lastModifiedBy>
  <cp:revision>22</cp:revision>
  <dcterms:created xsi:type="dcterms:W3CDTF">2017-08-09T01:45:06Z</dcterms:created>
  <dcterms:modified xsi:type="dcterms:W3CDTF">2022-05-03T16:38:15Z</dcterms:modified>
</cp:coreProperties>
</file>