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A77C8"/>
    <a:srgbClr val="2358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06" autoAdjust="0"/>
    <p:restoredTop sz="81166" autoAdjust="0"/>
  </p:normalViewPr>
  <p:slideViewPr>
    <p:cSldViewPr snapToGrid="0" snapToObjects="1">
      <p:cViewPr>
        <p:scale>
          <a:sx n="149" d="100"/>
          <a:sy n="149" d="100"/>
        </p:scale>
        <p:origin x="-1216" y="-2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C955A-B8AD-CC4F-985E-FAAA486E769A}" type="datetimeFigureOut">
              <a:rPr lang="en-US" smtClean="0"/>
              <a:t>5/3/22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D646A-7141-7A4A-99CA-03479E84EE5A}" type="slidenum">
              <a:rPr lang="en-US" smtClean="0"/>
              <a:t>‹#›</a:t>
            </a:fld>
            <a:endParaRPr lang="en-US"/>
          </a:p>
        </p:txBody>
      </p:sp>
    </p:spTree>
    <p:extLst>
      <p:ext uri="{BB962C8B-B14F-4D97-AF65-F5344CB8AC3E}">
        <p14:creationId xmlns:p14="http://schemas.microsoft.com/office/powerpoint/2010/main" val="2114932340"/>
      </p:ext>
    </p:extLst>
  </p:cSld>
  <p:clrMap bg1="lt1" tx1="dk1" bg2="lt2" tx2="dk2" accent1="accent1" accent2="accent2" accent3="accent3" accent4="accent4" accent5="accent5" accent6="accent6" hlink="hlink" folHlink="folHlink"/>
  <p:notesStyle>
    <a:lvl1pPr marL="0" algn="l" defTabSz="457181" rtl="0" eaLnBrk="1" latinLnBrk="0" hangingPunct="1">
      <a:defRPr sz="1200" kern="1200">
        <a:solidFill>
          <a:schemeClr val="tx1"/>
        </a:solidFill>
        <a:latin typeface="+mn-lt"/>
        <a:ea typeface="+mn-ea"/>
        <a:cs typeface="+mn-cs"/>
      </a:defRPr>
    </a:lvl1pPr>
    <a:lvl2pPr marL="457181" algn="l" defTabSz="457181" rtl="0" eaLnBrk="1" latinLnBrk="0" hangingPunct="1">
      <a:defRPr sz="1200" kern="1200">
        <a:solidFill>
          <a:schemeClr val="tx1"/>
        </a:solidFill>
        <a:latin typeface="+mn-lt"/>
        <a:ea typeface="+mn-ea"/>
        <a:cs typeface="+mn-cs"/>
      </a:defRPr>
    </a:lvl2pPr>
    <a:lvl3pPr marL="914362" algn="l" defTabSz="457181" rtl="0" eaLnBrk="1" latinLnBrk="0" hangingPunct="1">
      <a:defRPr sz="1200" kern="1200">
        <a:solidFill>
          <a:schemeClr val="tx1"/>
        </a:solidFill>
        <a:latin typeface="+mn-lt"/>
        <a:ea typeface="+mn-ea"/>
        <a:cs typeface="+mn-cs"/>
      </a:defRPr>
    </a:lvl3pPr>
    <a:lvl4pPr marL="1371543" algn="l" defTabSz="457181" rtl="0" eaLnBrk="1" latinLnBrk="0" hangingPunct="1">
      <a:defRPr sz="1200" kern="1200">
        <a:solidFill>
          <a:schemeClr val="tx1"/>
        </a:solidFill>
        <a:latin typeface="+mn-lt"/>
        <a:ea typeface="+mn-ea"/>
        <a:cs typeface="+mn-cs"/>
      </a:defRPr>
    </a:lvl4pPr>
    <a:lvl5pPr marL="1828724" algn="l" defTabSz="457181" rtl="0" eaLnBrk="1" latinLnBrk="0" hangingPunct="1">
      <a:defRPr sz="1200" kern="1200">
        <a:solidFill>
          <a:schemeClr val="tx1"/>
        </a:solidFill>
        <a:latin typeface="+mn-lt"/>
        <a:ea typeface="+mn-ea"/>
        <a:cs typeface="+mn-cs"/>
      </a:defRPr>
    </a:lvl5pPr>
    <a:lvl6pPr marL="2285905" algn="l" defTabSz="457181" rtl="0" eaLnBrk="1" latinLnBrk="0" hangingPunct="1">
      <a:defRPr sz="1200" kern="1200">
        <a:solidFill>
          <a:schemeClr val="tx1"/>
        </a:solidFill>
        <a:latin typeface="+mn-lt"/>
        <a:ea typeface="+mn-ea"/>
        <a:cs typeface="+mn-cs"/>
      </a:defRPr>
    </a:lvl6pPr>
    <a:lvl7pPr marL="2743086" algn="l" defTabSz="457181" rtl="0" eaLnBrk="1" latinLnBrk="0" hangingPunct="1">
      <a:defRPr sz="1200" kern="1200">
        <a:solidFill>
          <a:schemeClr val="tx1"/>
        </a:solidFill>
        <a:latin typeface="+mn-lt"/>
        <a:ea typeface="+mn-ea"/>
        <a:cs typeface="+mn-cs"/>
      </a:defRPr>
    </a:lvl7pPr>
    <a:lvl8pPr marL="3200266" algn="l" defTabSz="457181" rtl="0" eaLnBrk="1" latinLnBrk="0" hangingPunct="1">
      <a:defRPr sz="1200" kern="1200">
        <a:solidFill>
          <a:schemeClr val="tx1"/>
        </a:solidFill>
        <a:latin typeface="+mn-lt"/>
        <a:ea typeface="+mn-ea"/>
        <a:cs typeface="+mn-cs"/>
      </a:defRPr>
    </a:lvl8pPr>
    <a:lvl9pPr marL="3657448" algn="l" defTabSz="45718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Review with students the discussions that</a:t>
            </a:r>
            <a:r>
              <a:rPr lang="en-US" sz="1200" i="1" kern="1200" baseline="0" dirty="0">
                <a:solidFill>
                  <a:schemeClr val="tx1"/>
                </a:solidFill>
                <a:effectLst/>
                <a:latin typeface="+mn-lt"/>
                <a:ea typeface="+mn-ea"/>
                <a:cs typeface="+mn-cs"/>
              </a:rPr>
              <a:t> took place</a:t>
            </a:r>
            <a:r>
              <a:rPr lang="en-US" sz="1200" i="1" kern="1200" dirty="0">
                <a:solidFill>
                  <a:schemeClr val="tx1"/>
                </a:solidFill>
                <a:effectLst/>
                <a:latin typeface="+mn-lt"/>
                <a:ea typeface="+mn-ea"/>
                <a:cs typeface="+mn-cs"/>
              </a:rPr>
              <a:t> in the third</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session.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They</a:t>
            </a:r>
            <a:r>
              <a:rPr lang="en-US" sz="1200" i="1" kern="1200" baseline="0" dirty="0">
                <a:solidFill>
                  <a:schemeClr val="tx1"/>
                </a:solidFill>
                <a:effectLst/>
                <a:latin typeface="+mn-lt"/>
                <a:ea typeface="+mn-ea"/>
                <a:cs typeface="+mn-cs"/>
              </a:rPr>
              <a:t> included:</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i="1" kern="1200" baseline="0" dirty="0">
                <a:solidFill>
                  <a:schemeClr val="tx1"/>
                </a:solidFill>
                <a:effectLst/>
                <a:latin typeface="+mn-lt"/>
                <a:ea typeface="+mn-ea"/>
                <a:cs typeface="+mn-cs"/>
              </a:rPr>
              <a:t>Understanding that what they want their future to look like helps them to determine their short and long term goals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i="1" kern="1200" baseline="0" dirty="0">
                <a:solidFill>
                  <a:schemeClr val="tx1"/>
                </a:solidFill>
                <a:effectLst/>
                <a:latin typeface="+mn-lt"/>
                <a:ea typeface="+mn-ea"/>
                <a:cs typeface="+mn-cs"/>
              </a:rPr>
              <a:t>Developing a goal inventory</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i="1" kern="1200" baseline="0" dirty="0">
                <a:solidFill>
                  <a:schemeClr val="tx1"/>
                </a:solidFill>
                <a:effectLst/>
                <a:latin typeface="+mn-lt"/>
                <a:ea typeface="+mn-ea"/>
                <a:cs typeface="+mn-cs"/>
              </a:rPr>
              <a:t>Matching career desires with goals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i="1" kern="1200" baseline="0" dirty="0">
                <a:solidFill>
                  <a:schemeClr val="tx1"/>
                </a:solidFill>
                <a:effectLst/>
                <a:latin typeface="+mn-lt"/>
                <a:ea typeface="+mn-ea"/>
                <a:cs typeface="+mn-cs"/>
              </a:rPr>
              <a:t>Finding their personal support team</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i="1" kern="1200" baseline="0" dirty="0">
                <a:solidFill>
                  <a:schemeClr val="tx1"/>
                </a:solidFill>
                <a:effectLst/>
                <a:latin typeface="+mn-lt"/>
                <a:ea typeface="+mn-ea"/>
                <a:cs typeface="+mn-cs"/>
              </a:rPr>
              <a:t>Realizing their personal traits and matching these with possible careers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sz="1200" i="1" kern="1200" baseline="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i="1" kern="1200" baseline="0" dirty="0">
                <a:solidFill>
                  <a:schemeClr val="tx1"/>
                </a:solidFill>
                <a:effectLst/>
                <a:latin typeface="+mn-lt"/>
                <a:ea typeface="+mn-ea"/>
                <a:cs typeface="+mn-cs"/>
              </a:rPr>
              <a:t>Invite any questions or comments about the previous session- including a comparison of what they thought their personal traits were and how those matched or differed with what their family members gave them as their traits.  </a:t>
            </a:r>
            <a:r>
              <a:rPr lang="en-US" sz="1200" i="1" kern="1200" baseline="0">
                <a:solidFill>
                  <a:schemeClr val="tx1"/>
                </a:solidFill>
                <a:effectLst/>
                <a:latin typeface="+mn-lt"/>
                <a:ea typeface="+mn-ea"/>
                <a:cs typeface="+mn-cs"/>
              </a:rPr>
              <a:t>Also, if they learned something new about what others thought they would be good at.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8D646A-7141-7A4A-99CA-03479E84EE5A}" type="slidenum">
              <a:rPr lang="en-US" smtClean="0"/>
              <a:t>1</a:t>
            </a:fld>
            <a:endParaRPr lang="en-US"/>
          </a:p>
        </p:txBody>
      </p:sp>
    </p:spTree>
    <p:extLst>
      <p:ext uri="{BB962C8B-B14F-4D97-AF65-F5344CB8AC3E}">
        <p14:creationId xmlns:p14="http://schemas.microsoft.com/office/powerpoint/2010/main" val="4062726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COLLEGE APPLICATION PROCESS - COLLEGE ADMISSIONS </a:t>
            </a:r>
            <a:endParaRPr lang="en-US" dirty="0"/>
          </a:p>
          <a:p>
            <a:r>
              <a:rPr lang="en-US" sz="1200" kern="1200" dirty="0">
                <a:solidFill>
                  <a:schemeClr val="tx1"/>
                </a:solidFill>
                <a:effectLst/>
                <a:latin typeface="+mn-lt"/>
                <a:ea typeface="+mn-ea"/>
                <a:cs typeface="+mn-cs"/>
              </a:rPr>
              <a:t>Have students review the information on pages 34, 35, and 36 individually or in pairs. For students who need extra supports in pulling key information, ask them to answer these questions.(at your discretion): </a:t>
            </a:r>
            <a:endParaRPr lang="en-US" dirty="0"/>
          </a:p>
          <a:p>
            <a:r>
              <a:rPr lang="en-US" sz="1200" kern="1200" dirty="0">
                <a:solidFill>
                  <a:schemeClr val="tx1"/>
                </a:solidFill>
                <a:effectLst/>
                <a:latin typeface="+mn-lt"/>
                <a:ea typeface="+mn-ea"/>
                <a:cs typeface="+mn-cs"/>
              </a:rPr>
              <a:t>Name three parts to the college application process (the application, college entrance examination (list types), providing your graduation requirements fulfilled) </a:t>
            </a:r>
            <a:endParaRPr lang="en-US" dirty="0">
              <a:effectLst/>
            </a:endParaRPr>
          </a:p>
          <a:p>
            <a:r>
              <a:rPr lang="en-US" sz="1200" kern="1200" dirty="0">
                <a:solidFill>
                  <a:schemeClr val="tx1"/>
                </a:solidFill>
                <a:effectLst/>
                <a:latin typeface="+mn-lt"/>
                <a:ea typeface="+mn-ea"/>
                <a:cs typeface="+mn-cs"/>
              </a:rPr>
              <a:t>.  How does one register for a college entrance exam? </a:t>
            </a:r>
            <a:endParaRPr lang="en-US" dirty="0">
              <a:effectLst/>
            </a:endParaRPr>
          </a:p>
          <a:p>
            <a:r>
              <a:rPr lang="en-US" sz="1200" kern="1200" dirty="0">
                <a:solidFill>
                  <a:schemeClr val="tx1"/>
                </a:solidFill>
                <a:effectLst/>
                <a:latin typeface="+mn-lt"/>
                <a:ea typeface="+mn-ea"/>
                <a:cs typeface="+mn-cs"/>
              </a:rPr>
              <a:t>.  Is there a fee to take this test? </a:t>
            </a:r>
            <a:endParaRPr lang="en-US" dirty="0">
              <a:effectLst/>
            </a:endParaRPr>
          </a:p>
          <a:p>
            <a:r>
              <a:rPr lang="en-US" sz="1200" kern="1200" dirty="0">
                <a:solidFill>
                  <a:schemeClr val="tx1"/>
                </a:solidFill>
                <a:effectLst/>
                <a:latin typeface="+mn-lt"/>
                <a:ea typeface="+mn-ea"/>
                <a:cs typeface="+mn-cs"/>
              </a:rPr>
              <a:t>.  What do you need to take with you to the college entrance exam? </a:t>
            </a:r>
            <a:endParaRPr lang="en-US" dirty="0">
              <a:effectLst/>
            </a:endParaRPr>
          </a:p>
          <a:p>
            <a:r>
              <a:rPr lang="en-US" sz="1200" kern="1200" dirty="0">
                <a:solidFill>
                  <a:schemeClr val="tx1"/>
                </a:solidFill>
                <a:effectLst/>
                <a:latin typeface="+mn-lt"/>
                <a:ea typeface="+mn-ea"/>
                <a:cs typeface="+mn-cs"/>
              </a:rPr>
              <a:t>.  How can you prepare for this test? </a:t>
            </a:r>
            <a:endParaRPr lang="en-US" dirty="0">
              <a:effectLst/>
            </a:endParaRPr>
          </a:p>
          <a:p>
            <a:r>
              <a:rPr lang="en-US" sz="1200" kern="1200" dirty="0">
                <a:solidFill>
                  <a:schemeClr val="tx1"/>
                </a:solidFill>
                <a:effectLst/>
                <a:latin typeface="+mn-lt"/>
                <a:ea typeface="+mn-ea"/>
                <a:cs typeface="+mn-cs"/>
              </a:rPr>
              <a:t>.  Are there any other college entrance exams needed? </a:t>
            </a:r>
            <a:endParaRPr lang="en-US" dirty="0">
              <a:effectLst/>
            </a:endParaRPr>
          </a:p>
          <a:p>
            <a:r>
              <a:rPr lang="en-US" sz="1200" kern="1200" dirty="0">
                <a:solidFill>
                  <a:schemeClr val="tx1"/>
                </a:solidFill>
                <a:effectLst/>
                <a:latin typeface="+mn-lt"/>
                <a:ea typeface="+mn-ea"/>
                <a:cs typeface="+mn-cs"/>
              </a:rPr>
              <a:t>Are there different types of college applications (name three possible ways to apply to a college). </a:t>
            </a: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10</a:t>
            </a:fld>
            <a:endParaRPr lang="en-US"/>
          </a:p>
        </p:txBody>
      </p:sp>
    </p:spTree>
    <p:extLst>
      <p:ext uri="{BB962C8B-B14F-4D97-AF65-F5344CB8AC3E}">
        <p14:creationId xmlns:p14="http://schemas.microsoft.com/office/powerpoint/2010/main" val="2144569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Are there different types of college applications (name three possible ways to apply to a college)-</a:t>
            </a:r>
            <a:r>
              <a:rPr lang="en-US" sz="1200" kern="1200" baseline="0" dirty="0">
                <a:solidFill>
                  <a:schemeClr val="tx1"/>
                </a:solidFill>
                <a:effectLst/>
                <a:latin typeface="+mn-lt"/>
                <a:ea typeface="+mn-ea"/>
                <a:cs typeface="+mn-cs"/>
              </a:rPr>
              <a:t> review page 36 of the student book</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11</a:t>
            </a:fld>
            <a:endParaRPr lang="en-US"/>
          </a:p>
        </p:txBody>
      </p:sp>
    </p:spTree>
    <p:extLst>
      <p:ext uri="{BB962C8B-B14F-4D97-AF65-F5344CB8AC3E}">
        <p14:creationId xmlns:p14="http://schemas.microsoft.com/office/powerpoint/2010/main" val="32090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College Essays </a:t>
            </a:r>
            <a:endParaRPr lang="en-US" dirty="0"/>
          </a:p>
          <a:p>
            <a:r>
              <a:rPr lang="en-US" sz="1200" kern="1200" dirty="0">
                <a:solidFill>
                  <a:schemeClr val="tx1"/>
                </a:solidFill>
                <a:effectLst/>
                <a:latin typeface="+mn-lt"/>
                <a:ea typeface="+mn-ea"/>
                <a:cs typeface="+mn-cs"/>
              </a:rPr>
              <a:t>Colleges and universities may have prompts in their online applications that are answered in the or o </a:t>
            </a:r>
            <a:r>
              <a:rPr lang="en-US" sz="1200" kern="1200" dirty="0" err="1">
                <a:solidFill>
                  <a:schemeClr val="tx1"/>
                </a:solidFill>
                <a:effectLst/>
                <a:latin typeface="+mn-lt"/>
                <a:ea typeface="+mn-ea"/>
                <a:cs typeface="+mn-cs"/>
              </a:rPr>
              <a:t>essa</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hese</a:t>
            </a:r>
            <a:r>
              <a:rPr lang="en-US" sz="1200" kern="1200" dirty="0">
                <a:solidFill>
                  <a:schemeClr val="tx1"/>
                </a:solidFill>
                <a:effectLst/>
                <a:latin typeface="+mn-lt"/>
                <a:ea typeface="+mn-ea"/>
                <a:cs typeface="+mn-cs"/>
              </a:rPr>
              <a:t> are bene </a:t>
            </a:r>
            <a:r>
              <a:rPr lang="en-US" sz="1200" kern="1200" dirty="0" err="1">
                <a:solidFill>
                  <a:schemeClr val="tx1"/>
                </a:solidFill>
                <a:effectLst/>
                <a:latin typeface="+mn-lt"/>
                <a:ea typeface="+mn-ea"/>
                <a:cs typeface="+mn-cs"/>
              </a:rPr>
              <a:t>cial</a:t>
            </a:r>
            <a:r>
              <a:rPr lang="en-US" sz="1200" kern="1200" dirty="0">
                <a:solidFill>
                  <a:schemeClr val="tx1"/>
                </a:solidFill>
                <a:effectLst/>
                <a:latin typeface="+mn-lt"/>
                <a:ea typeface="+mn-ea"/>
                <a:cs typeface="+mn-cs"/>
              </a:rPr>
              <a:t> to o as o r responses can help o stand o t in a co </a:t>
            </a:r>
            <a:r>
              <a:rPr lang="en-US" sz="1200" kern="1200" dirty="0" err="1">
                <a:solidFill>
                  <a:schemeClr val="tx1"/>
                </a:solidFill>
                <a:effectLst/>
                <a:latin typeface="+mn-lt"/>
                <a:ea typeface="+mn-ea"/>
                <a:cs typeface="+mn-cs"/>
              </a:rPr>
              <a:t>petiti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eld</a:t>
            </a:r>
            <a:r>
              <a:rPr lang="en-US" sz="1200" kern="1200" dirty="0">
                <a:solidFill>
                  <a:schemeClr val="tx1"/>
                </a:solidFill>
                <a:effectLst/>
                <a:latin typeface="+mn-lt"/>
                <a:ea typeface="+mn-ea"/>
                <a:cs typeface="+mn-cs"/>
              </a:rPr>
              <a:t> o applicants. o can s all prepare o r </a:t>
            </a:r>
            <a:r>
              <a:rPr lang="en-US" sz="1200" kern="1200" dirty="0" err="1">
                <a:solidFill>
                  <a:schemeClr val="tx1"/>
                </a:solidFill>
                <a:effectLst/>
                <a:latin typeface="+mn-lt"/>
                <a:ea typeface="+mn-ea"/>
                <a:cs typeface="+mn-cs"/>
              </a:rPr>
              <a:t>essa</a:t>
            </a:r>
            <a:r>
              <a:rPr lang="en-US" sz="1200" kern="1200" dirty="0">
                <a:solidFill>
                  <a:schemeClr val="tx1"/>
                </a:solidFill>
                <a:effectLst/>
                <a:latin typeface="+mn-lt"/>
                <a:ea typeface="+mn-ea"/>
                <a:cs typeface="+mn-cs"/>
              </a:rPr>
              <a:t> s in ad </a:t>
            </a:r>
            <a:r>
              <a:rPr lang="en-US" sz="1200" kern="1200" dirty="0" err="1">
                <a:solidFill>
                  <a:schemeClr val="tx1"/>
                </a:solidFill>
                <a:effectLst/>
                <a:latin typeface="+mn-lt"/>
                <a:ea typeface="+mn-ea"/>
                <a:cs typeface="+mn-cs"/>
              </a:rPr>
              <a:t>ance</a:t>
            </a:r>
            <a:r>
              <a:rPr lang="en-US" sz="1200" kern="1200" dirty="0">
                <a:solidFill>
                  <a:schemeClr val="tx1"/>
                </a:solidFill>
                <a:effectLst/>
                <a:latin typeface="+mn-lt"/>
                <a:ea typeface="+mn-ea"/>
                <a:cs typeface="+mn-cs"/>
              </a:rPr>
              <a:t> modify them for each school you apply to, and copy and paste your answers from a word processing document program like Microsoft Word. Take your time to craft a complete answer, and insert it into the application. </a:t>
            </a:r>
            <a:endParaRPr lang="en-US" dirty="0"/>
          </a:p>
          <a:p>
            <a:r>
              <a:rPr lang="en-US" sz="1200" kern="1200" dirty="0">
                <a:solidFill>
                  <a:schemeClr val="tx1"/>
                </a:solidFill>
                <a:effectLst/>
                <a:latin typeface="+mn-lt"/>
                <a:ea typeface="+mn-ea"/>
                <a:cs typeface="+mn-cs"/>
              </a:rPr>
              <a:t>There are different types of essay prompts. Some will ask you to share more about you, your life experiences, your interests, and goals. Some will inquire as to why you are interested in that particular college. Others may want to know how well you are able to respond to their open-ended questions utilizing your experience and knowledge. No matter the questions you are asked, reply with factual information, stay focused, and make sure to check your grammar. </a:t>
            </a:r>
            <a:endParaRPr lang="en-US" dirty="0"/>
          </a:p>
          <a:p>
            <a:r>
              <a:rPr lang="en-US" sz="1200" b="1" kern="1200" dirty="0">
                <a:solidFill>
                  <a:schemeClr val="tx1"/>
                </a:solidFill>
                <a:effectLst/>
                <a:latin typeface="+mn-lt"/>
                <a:ea typeface="+mn-ea"/>
                <a:cs typeface="+mn-cs"/>
              </a:rPr>
              <a:t>Ask your support team or mentors to proofread your essay.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12</a:t>
            </a:fld>
            <a:endParaRPr lang="en-US"/>
          </a:p>
        </p:txBody>
      </p:sp>
    </p:spTree>
    <p:extLst>
      <p:ext uri="{BB962C8B-B14F-4D97-AF65-F5344CB8AC3E}">
        <p14:creationId xmlns:p14="http://schemas.microsoft.com/office/powerpoint/2010/main" val="49507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sample resume that students can refer to and is shown in the student book on page 38. Review each section and point out what should be included. This should make students aware of what they need to add to their repertoire.   There is a template in the student book that can be filled out</a:t>
            </a:r>
            <a:r>
              <a:rPr lang="en-US" sz="1200" kern="1200" baseline="0" dirty="0">
                <a:solidFill>
                  <a:schemeClr val="tx1"/>
                </a:solidFill>
                <a:effectLst/>
                <a:latin typeface="+mn-lt"/>
                <a:ea typeface="+mn-ea"/>
                <a:cs typeface="+mn-cs"/>
              </a:rPr>
              <a:t>.  Have students do a rough draft before writing in their books if possible.  This can change, but it is an exercise in practice to see how much they can fill in at this point and demonstrate where they can improve the depth of their offering on their resume. Encourage students to spend a few minutes thinking about what they can add to their resume.  Have students share with a partner and get feedback.</a:t>
            </a:r>
            <a:endParaRPr lang="en-US" dirty="0"/>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13</a:t>
            </a:fld>
            <a:endParaRPr lang="en-US"/>
          </a:p>
        </p:txBody>
      </p:sp>
    </p:spTree>
    <p:extLst>
      <p:ext uri="{BB962C8B-B14F-4D97-AF65-F5344CB8AC3E}">
        <p14:creationId xmlns:p14="http://schemas.microsoft.com/office/powerpoint/2010/main" val="385333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College Application Deadlines: </a:t>
            </a:r>
            <a:endParaRPr lang="en-US" dirty="0"/>
          </a:p>
          <a:p>
            <a:r>
              <a:rPr lang="en-US" sz="1200" kern="1200" dirty="0">
                <a:solidFill>
                  <a:schemeClr val="tx1"/>
                </a:solidFill>
                <a:effectLst/>
                <a:latin typeface="+mn-lt"/>
                <a:ea typeface="+mn-ea"/>
                <a:cs typeface="+mn-cs"/>
              </a:rPr>
              <a:t>Read the </a:t>
            </a:r>
            <a:r>
              <a:rPr lang="en-US" sz="1200" kern="1200" dirty="0" err="1">
                <a:solidFill>
                  <a:schemeClr val="tx1"/>
                </a:solidFill>
                <a:effectLst/>
                <a:latin typeface="+mn-lt"/>
                <a:ea typeface="+mn-ea"/>
                <a:cs typeface="+mn-cs"/>
              </a:rPr>
              <a:t>rst</a:t>
            </a:r>
            <a:r>
              <a:rPr lang="en-US" sz="1200" kern="1200" dirty="0">
                <a:solidFill>
                  <a:schemeClr val="tx1"/>
                </a:solidFill>
                <a:effectLst/>
                <a:latin typeface="+mn-lt"/>
                <a:ea typeface="+mn-ea"/>
                <a:cs typeface="+mn-cs"/>
              </a:rPr>
              <a:t> paragraph aloud together as a class. Provide the </a:t>
            </a:r>
            <a:r>
              <a:rPr lang="en-US" sz="1200" i="1" kern="1200" dirty="0">
                <a:solidFill>
                  <a:schemeClr val="tx1"/>
                </a:solidFill>
                <a:effectLst/>
                <a:latin typeface="+mn-lt"/>
                <a:ea typeface="+mn-ea"/>
                <a:cs typeface="+mn-cs"/>
              </a:rPr>
              <a:t>opening date </a:t>
            </a:r>
            <a:r>
              <a:rPr lang="en-US" sz="1200" kern="1200" dirty="0">
                <a:solidFill>
                  <a:schemeClr val="tx1"/>
                </a:solidFill>
                <a:effectLst/>
                <a:latin typeface="+mn-lt"/>
                <a:ea typeface="+mn-ea"/>
                <a:cs typeface="+mn-cs"/>
              </a:rPr>
              <a:t>when applications begin to be accepted for college. If it’s possible, go online as a group to the nearest university and show students how to search for deadlines (including for application, registration, etc.) </a:t>
            </a:r>
            <a:endParaRPr lang="en-US" dirty="0"/>
          </a:p>
          <a:p>
            <a:r>
              <a:rPr lang="en-US" sz="1200" kern="1200" dirty="0">
                <a:solidFill>
                  <a:schemeClr val="tx1"/>
                </a:solidFill>
                <a:effectLst/>
                <a:latin typeface="+mn-lt"/>
                <a:ea typeface="+mn-ea"/>
                <a:cs typeface="+mn-cs"/>
              </a:rPr>
              <a:t>De ne: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Early Action Application- </a:t>
            </a:r>
            <a:r>
              <a:rPr lang="en-US" sz="1200" kern="1200" dirty="0">
                <a:solidFill>
                  <a:schemeClr val="tx1"/>
                </a:solidFill>
                <a:effectLst/>
                <a:latin typeface="+mn-lt"/>
                <a:ea typeface="+mn-ea"/>
                <a:cs typeface="+mn-cs"/>
              </a:rPr>
              <a:t>Usually means they are most interested in that college but are . not committed. </a:t>
            </a:r>
            <a:endParaRPr lang="en-US" dirty="0"/>
          </a:p>
          <a:p>
            <a:r>
              <a:rPr lang="en-US" sz="1200" i="1" kern="1200" dirty="0">
                <a:solidFill>
                  <a:schemeClr val="tx1"/>
                </a:solidFill>
                <a:effectLst/>
                <a:latin typeface="+mn-lt"/>
                <a:ea typeface="+mn-ea"/>
                <a:cs typeface="+mn-cs"/>
              </a:rPr>
              <a:t>Early Decision Application</a:t>
            </a:r>
            <a:r>
              <a:rPr lang="en-US" sz="1200" kern="1200" dirty="0">
                <a:solidFill>
                  <a:schemeClr val="tx1"/>
                </a:solidFill>
                <a:effectLst/>
                <a:latin typeface="+mn-lt"/>
                <a:ea typeface="+mn-ea"/>
                <a:cs typeface="+mn-cs"/>
              </a:rPr>
              <a:t>- These are binding decisions upon acceptance to the college or university. </a:t>
            </a:r>
          </a:p>
          <a:p>
            <a:r>
              <a:rPr lang="en-US" sz="1200" b="1" kern="1200" dirty="0">
                <a:solidFill>
                  <a:schemeClr val="tx1"/>
                </a:solidFill>
                <a:effectLst/>
                <a:latin typeface="+mn-lt"/>
                <a:ea typeface="+mn-ea"/>
                <a:cs typeface="+mn-cs"/>
              </a:rPr>
              <a:t>Recommendation Letter Notes: </a:t>
            </a:r>
            <a:endParaRPr lang="en-US" dirty="0"/>
          </a:p>
          <a:p>
            <a:r>
              <a:rPr lang="en-US" sz="1200" kern="1200" dirty="0">
                <a:solidFill>
                  <a:schemeClr val="tx1"/>
                </a:solidFill>
                <a:effectLst/>
                <a:latin typeface="+mn-lt"/>
                <a:ea typeface="+mn-ea"/>
                <a:cs typeface="+mn-cs"/>
              </a:rPr>
              <a:t>Ask students to add a section for their recommendation letters in the notes section at the back of their student book. Notes should include which teachers to ask and possibly a draft of your interests and career goals. Remind students that they should select a teacher they had a class with junior or senior year of high school unless, they have maintained contact through clubs or sports. </a:t>
            </a:r>
            <a:endParaRPr lang="en-US" dirty="0"/>
          </a:p>
          <a:p>
            <a:endParaRPr lang="en-US" dirty="0"/>
          </a:p>
          <a:p>
            <a:r>
              <a:rPr lang="en-US" sz="1200" kern="1200" dirty="0">
                <a:solidFill>
                  <a:schemeClr val="tx1"/>
                </a:solidFill>
                <a:effectLst/>
                <a:latin typeface="+mn-lt"/>
                <a:ea typeface="+mn-ea"/>
                <a:cs typeface="+mn-cs"/>
              </a:rPr>
              <a:t>Getting “everything” ready- application, official transcripts, application fees, of </a:t>
            </a:r>
            <a:r>
              <a:rPr lang="en-US" sz="1200" kern="1200" dirty="0" err="1">
                <a:solidFill>
                  <a:schemeClr val="tx1"/>
                </a:solidFill>
                <a:effectLst/>
                <a:latin typeface="+mn-lt"/>
                <a:ea typeface="+mn-ea"/>
                <a:cs typeface="+mn-cs"/>
              </a:rPr>
              <a:t>cial</a:t>
            </a:r>
            <a:r>
              <a:rPr lang="en-US" sz="1200" kern="1200" dirty="0">
                <a:solidFill>
                  <a:schemeClr val="tx1"/>
                </a:solidFill>
                <a:effectLst/>
                <a:latin typeface="+mn-lt"/>
                <a:ea typeface="+mn-ea"/>
                <a:cs typeface="+mn-cs"/>
              </a:rPr>
              <a:t> test scores (ACT, SAT) sent to colleges, etc.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14</a:t>
            </a:fld>
            <a:endParaRPr lang="en-US"/>
          </a:p>
        </p:txBody>
      </p:sp>
    </p:spTree>
    <p:extLst>
      <p:ext uri="{BB962C8B-B14F-4D97-AF65-F5344CB8AC3E}">
        <p14:creationId xmlns:p14="http://schemas.microsoft.com/office/powerpoint/2010/main" val="191995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Students</a:t>
            </a:r>
            <a:r>
              <a:rPr lang="en-US" sz="1200" b="1" baseline="0" dirty="0"/>
              <a:t> should feel more comfortable with what to expect after high school their options in types of schools, how to research schools, what they need in high school and how they should be preparing for the next academic steps: for the types of careers they may be interested in.  Students should be building their student book with material that will help them in the application process, from which schools to apply, to their own qualifications like Grades, College Entrance Exams, Deadlines, Resumes, and Recommendation letters.</a:t>
            </a:r>
            <a:endParaRPr lang="en-US" sz="1200" b="1" dirty="0"/>
          </a:p>
          <a:p>
            <a:endParaRPr lang="en-US" sz="1200" b="1" dirty="0"/>
          </a:p>
          <a:p>
            <a:r>
              <a:rPr lang="en-US" sz="1200" b="1" dirty="0"/>
              <a:t>Let students know:</a:t>
            </a:r>
          </a:p>
          <a:p>
            <a:r>
              <a:rPr lang="en-US" sz="1200" b="1" i="1" dirty="0"/>
              <a:t>The</a:t>
            </a:r>
            <a:r>
              <a:rPr lang="en-US" sz="1200" b="1" i="1" baseline="0" dirty="0"/>
              <a:t> next session is called </a:t>
            </a:r>
            <a:r>
              <a:rPr lang="en-US" sz="1200" b="1" i="1" dirty="0"/>
              <a:t>ACTIONS</a:t>
            </a:r>
            <a:r>
              <a:rPr lang="en-US" sz="1200" b="1" i="1" baseline="0" dirty="0"/>
              <a:t> </a:t>
            </a:r>
            <a:r>
              <a:rPr lang="en-US" sz="1200" b="1" i="1" dirty="0"/>
              <a:t>and you</a:t>
            </a:r>
            <a:r>
              <a:rPr lang="en-US" sz="1200" b="1" i="1" baseline="0" dirty="0"/>
              <a:t> </a:t>
            </a:r>
            <a:r>
              <a:rPr lang="en-US" sz="1200" b="1" i="1" dirty="0"/>
              <a:t>will be looking at what you’ve done in</a:t>
            </a:r>
            <a:r>
              <a:rPr lang="en-US" sz="1200" b="1" i="1" baseline="0" dirty="0"/>
              <a:t> high school more closely and how to plan so that its easier to fulfill the requirements and the application process!</a:t>
            </a: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15</a:t>
            </a:fld>
            <a:endParaRPr lang="en-US"/>
          </a:p>
        </p:txBody>
      </p:sp>
    </p:spTree>
    <p:extLst>
      <p:ext uri="{BB962C8B-B14F-4D97-AF65-F5344CB8AC3E}">
        <p14:creationId xmlns:p14="http://schemas.microsoft.com/office/powerpoint/2010/main" val="179890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 the definition of Expectations - also see Multilingual Glossary of Concepts. </a:t>
            </a:r>
            <a:endParaRPr lang="en-US" dirty="0"/>
          </a:p>
          <a:p>
            <a:r>
              <a:rPr lang="en-US" sz="1200" kern="1200" dirty="0">
                <a:solidFill>
                  <a:schemeClr val="tx1"/>
                </a:solidFill>
                <a:effectLst/>
                <a:latin typeface="+mn-lt"/>
                <a:ea typeface="+mn-ea"/>
                <a:cs typeface="+mn-cs"/>
              </a:rPr>
              <a:t>It is defined as a strong belief that something will happen or be the case in the future (</a:t>
            </a:r>
            <a:r>
              <a:rPr lang="en-US" sz="1200" kern="1200" dirty="0" err="1">
                <a:solidFill>
                  <a:schemeClr val="tx1"/>
                </a:solidFill>
                <a:effectLst/>
                <a:latin typeface="+mn-lt"/>
                <a:ea typeface="+mn-ea"/>
                <a:cs typeface="+mn-cs"/>
              </a:rPr>
              <a:t>learnersdictionary.com</a:t>
            </a:r>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Education options after graduation are clarified with a confirmation on where they are in their schooling and what comes next. Students should be refreshed about the following, depending on whether they are in middle or high school: </a:t>
            </a:r>
            <a:endParaRPr lang="en-US" dirty="0"/>
          </a:p>
          <a:p>
            <a:r>
              <a:rPr lang="en-US" sz="1200" kern="1200" dirty="0">
                <a:solidFill>
                  <a:schemeClr val="tx1"/>
                </a:solidFill>
                <a:effectLst/>
                <a:latin typeface="+mn-lt"/>
                <a:ea typeface="+mn-ea"/>
                <a:cs typeface="+mn-cs"/>
              </a:rPr>
              <a:t>. Middle school students need to understand what going to high school means, what new options are available to them, such as electives, clubs, student government, sports, etc. </a:t>
            </a:r>
            <a:endParaRPr lang="en-US" dirty="0"/>
          </a:p>
          <a:p>
            <a:r>
              <a:rPr lang="en-US" sz="1200" kern="1200" dirty="0">
                <a:solidFill>
                  <a:schemeClr val="tx1"/>
                </a:solidFill>
                <a:effectLst/>
                <a:latin typeface="+mn-lt"/>
                <a:ea typeface="+mn-ea"/>
                <a:cs typeface="+mn-cs"/>
              </a:rPr>
              <a:t>. High school students should be clear about what different education tracks they may be able to choose from, depending on what they want to study. </a:t>
            </a:r>
          </a:p>
          <a:p>
            <a:endParaRPr lang="en-US" dirty="0"/>
          </a:p>
          <a:p>
            <a:r>
              <a:rPr lang="en-US" dirty="0"/>
              <a:t>You may want to take a hand poll of the class as to whether they know</a:t>
            </a:r>
            <a:r>
              <a:rPr lang="en-US" baseline="0" dirty="0"/>
              <a:t> which track they are going to take and if they understand the differences between each.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2</a:t>
            </a:fld>
            <a:endParaRPr lang="en-US"/>
          </a:p>
        </p:txBody>
      </p:sp>
    </p:spTree>
    <p:extLst>
      <p:ext uri="{BB962C8B-B14F-4D97-AF65-F5344CB8AC3E}">
        <p14:creationId xmlns:p14="http://schemas.microsoft.com/office/powerpoint/2010/main" val="41489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High School Students</a:t>
            </a:r>
            <a:r>
              <a:rPr lang="en-US" baseline="0" dirty="0"/>
              <a:t> can look back at the classes they took in middle school if they would like to know how those classes helped to determine their high school path.</a:t>
            </a:r>
            <a:endParaRPr lang="en-US" dirty="0"/>
          </a:p>
          <a:p>
            <a:r>
              <a:rPr lang="en-US" sz="1200" b="1" kern="1200" dirty="0">
                <a:solidFill>
                  <a:schemeClr val="tx1"/>
                </a:solidFill>
                <a:effectLst/>
                <a:latin typeface="+mn-lt"/>
                <a:ea typeface="+mn-ea"/>
                <a:cs typeface="+mn-cs"/>
              </a:rPr>
              <a:t>For middle school students: </a:t>
            </a:r>
            <a:r>
              <a:rPr lang="en-US" sz="1200" kern="1200" dirty="0">
                <a:solidFill>
                  <a:schemeClr val="tx1"/>
                </a:solidFill>
                <a:effectLst/>
                <a:latin typeface="+mn-lt"/>
                <a:ea typeface="+mn-ea"/>
                <a:cs typeface="+mn-cs"/>
              </a:rPr>
              <a:t>They can flip to page 32 to write out their middle school academic course track. Then they should flip back to page 25 in the student book and have a brief discussion about the colleges that are in their immediate area. They should be invited to share whether they have siblings or relatives who they know about who have attended college and share where those relatives attend. A running chart can be made, notes taken, and group discussion about who they know about who has attended college, near or far. If there is a lack of examples, the facilitator can share personal experiences about their post-secondary education track that would help students understand the pathways to getting a degree. </a:t>
            </a:r>
            <a:endParaRPr lang="en-US" dirty="0"/>
          </a:p>
          <a:p>
            <a:r>
              <a:rPr lang="en-US" sz="1200" kern="1200" dirty="0">
                <a:solidFill>
                  <a:schemeClr val="tx1"/>
                </a:solidFill>
                <a:effectLst/>
                <a:latin typeface="+mn-lt"/>
                <a:ea typeface="+mn-ea"/>
                <a:cs typeface="+mn-cs"/>
              </a:rPr>
              <a:t>Have them discuss as a group the colleges in their proximity on page 25.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courses middle school students </a:t>
            </a:r>
            <a:r>
              <a:rPr lang="en-US" sz="1200" kern="1200" dirty="0" err="1">
                <a:solidFill>
                  <a:schemeClr val="tx1"/>
                </a:solidFill>
                <a:effectLst/>
                <a:latin typeface="+mn-lt"/>
                <a:ea typeface="+mn-ea"/>
                <a:cs typeface="+mn-cs"/>
              </a:rPr>
              <a:t>lled</a:t>
            </a:r>
            <a:r>
              <a:rPr lang="en-US" sz="1200" kern="1200" dirty="0">
                <a:solidFill>
                  <a:schemeClr val="tx1"/>
                </a:solidFill>
                <a:effectLst/>
                <a:latin typeface="+mn-lt"/>
                <a:ea typeface="+mn-ea"/>
                <a:cs typeface="+mn-cs"/>
              </a:rPr>
              <a:t> in with the classes they took on page 32 of the handbook and have them expand with detail as to the course title. Sometimes they may be in U.S. History for Social Science and Algebra I for Math (as opposed to Math for 6th, 7th, and 8th).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3</a:t>
            </a:fld>
            <a:endParaRPr lang="en-US"/>
          </a:p>
        </p:txBody>
      </p:sp>
    </p:spTree>
    <p:extLst>
      <p:ext uri="{BB962C8B-B14F-4D97-AF65-F5344CB8AC3E}">
        <p14:creationId xmlns:p14="http://schemas.microsoft.com/office/powerpoint/2010/main" val="84884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For high school students</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Use the pictures on this slide to begin discussion of types of options matched with types of schools.  For example, military enlistment vs. firefighter, vs. doctor, vs. businessperson.</a:t>
            </a:r>
          </a:p>
          <a:p>
            <a:r>
              <a:rPr lang="en-US" sz="1200" kern="1200" dirty="0">
                <a:solidFill>
                  <a:schemeClr val="tx1"/>
                </a:solidFill>
                <a:effectLst/>
                <a:latin typeface="+mn-lt"/>
                <a:ea typeface="+mn-ea"/>
                <a:cs typeface="+mn-cs"/>
              </a:rPr>
              <a:t>Continue reading on page 25 and ask students:</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Do you understand the different types of colleges that are available and how each is defined? </a:t>
            </a:r>
            <a:endParaRPr lang="en-US" dirty="0"/>
          </a:p>
          <a:p>
            <a:r>
              <a:rPr lang="en-US" sz="1200" kern="1200" dirty="0">
                <a:solidFill>
                  <a:schemeClr val="tx1"/>
                </a:solidFill>
                <a:effectLst/>
                <a:latin typeface="+mn-lt"/>
                <a:ea typeface="+mn-ea"/>
                <a:cs typeface="+mn-cs"/>
              </a:rPr>
              <a:t>Ask for volunteers to read about Education Options After Graduation from their student book on page 25.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if they understand the different types of colleges that are available and what each one offers.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students look up these definitions and contribute to the list of colleges and universities that are in or near the city or town they live in. </a:t>
            </a:r>
            <a:endParaRPr lang="en-US" dirty="0"/>
          </a:p>
          <a:p>
            <a:r>
              <a:rPr lang="en-US" sz="1200" b="1" kern="1200" dirty="0">
                <a:solidFill>
                  <a:schemeClr val="tx1"/>
                </a:solidFill>
                <a:effectLst/>
                <a:latin typeface="+mn-lt"/>
                <a:ea typeface="+mn-ea"/>
                <a:cs typeface="+mn-cs"/>
              </a:rPr>
              <a:t>Group Share </a:t>
            </a:r>
            <a:r>
              <a:rPr lang="en-US" sz="1200" kern="1200" dirty="0">
                <a:solidFill>
                  <a:schemeClr val="tx1"/>
                </a:solidFill>
                <a:effectLst/>
                <a:latin typeface="+mn-lt"/>
                <a:ea typeface="+mn-ea"/>
                <a:cs typeface="+mn-cs"/>
              </a:rPr>
              <a:t>Review the definitions and the differences by prompting a discussion after reading page 25: </a:t>
            </a:r>
            <a:r>
              <a:rPr lang="en-US" sz="1200" i="1" kern="1200" dirty="0">
                <a:solidFill>
                  <a:schemeClr val="tx1"/>
                </a:solidFill>
                <a:effectLst/>
                <a:latin typeface="+mn-lt"/>
                <a:ea typeface="+mn-ea"/>
                <a:cs typeface="+mn-cs"/>
              </a:rPr>
              <a:t>What is the difference between a Technical School, Community College, College, and University? </a:t>
            </a:r>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4</a:t>
            </a:fld>
            <a:endParaRPr lang="en-US"/>
          </a:p>
        </p:txBody>
      </p:sp>
    </p:spTree>
    <p:extLst>
      <p:ext uri="{BB962C8B-B14F-4D97-AF65-F5344CB8AC3E}">
        <p14:creationId xmlns:p14="http://schemas.microsoft.com/office/powerpoint/2010/main" val="42791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Remind students about the goals they spent time thinking about and what level after high school they need to aim for. Types of colleges and degrees can be further clarified by referencing the table on student book page 26 showing the different years and degrees attainable. Note the names for each year, freshman- senior. </a:t>
            </a:r>
          </a:p>
          <a:p>
            <a:endParaRPr lang="en-US" dirty="0"/>
          </a:p>
          <a:p>
            <a:r>
              <a:rPr lang="en-US" sz="1200" b="1" kern="1200" dirty="0">
                <a:solidFill>
                  <a:schemeClr val="tx1"/>
                </a:solidFill>
                <a:effectLst/>
                <a:latin typeface="+mn-lt"/>
                <a:ea typeface="+mn-ea"/>
                <a:cs typeface="+mn-cs"/>
              </a:rPr>
              <a:t>Group Share </a:t>
            </a:r>
            <a:r>
              <a:rPr lang="en-US" sz="1200" kern="1200" dirty="0">
                <a:solidFill>
                  <a:schemeClr val="tx1"/>
                </a:solidFill>
                <a:effectLst/>
                <a:latin typeface="+mn-lt"/>
                <a:ea typeface="+mn-ea"/>
                <a:cs typeface="+mn-cs"/>
              </a:rPr>
              <a:t>Invite discussion for students to demonstrate what they already know and if they understand the difference between technical schools, community colleges, and universities. Ask them to think about what kind of institution they want to attend and have them spend time researching the questions on page 26. Students in high school will benefit from doing some additional research on what types of institutions are available for them to possibly attend and the differences on the types and academic degrees they offer.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Extensions and Supports: There is an</a:t>
            </a:r>
            <a:r>
              <a:rPr lang="en-US" sz="1200" kern="1200" baseline="0" dirty="0">
                <a:solidFill>
                  <a:schemeClr val="tx1"/>
                </a:solidFill>
                <a:effectLst/>
                <a:latin typeface="+mn-lt"/>
                <a:ea typeface="+mn-ea"/>
                <a:cs typeface="+mn-cs"/>
              </a:rPr>
              <a:t> extension activity (with </a:t>
            </a:r>
            <a:r>
              <a:rPr lang="en-US" sz="1200" kern="1200" dirty="0">
                <a:solidFill>
                  <a:schemeClr val="tx1"/>
                </a:solidFill>
                <a:effectLst/>
                <a:latin typeface="+mn-lt"/>
                <a:ea typeface="+mn-ea"/>
                <a:cs typeface="+mn-cs"/>
              </a:rPr>
              <a:t>student reproducible page)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Facilitator guide to offer the opportunity</a:t>
            </a:r>
            <a:r>
              <a:rPr lang="en-US" sz="1200" kern="1200" baseline="0" dirty="0">
                <a:solidFill>
                  <a:schemeClr val="tx1"/>
                </a:solidFill>
                <a:effectLst/>
                <a:latin typeface="+mn-lt"/>
                <a:ea typeface="+mn-ea"/>
                <a:cs typeface="+mn-cs"/>
              </a:rPr>
              <a:t> to do research on types of schools and degrees they offer. </a:t>
            </a:r>
            <a:r>
              <a:rPr lang="en-US" sz="1200" kern="1200" dirty="0">
                <a:solidFill>
                  <a:schemeClr val="tx1"/>
                </a:solidFill>
                <a:effectLst/>
                <a:latin typeface="+mn-lt"/>
                <a:ea typeface="+mn-ea"/>
                <a:cs typeface="+mn-cs"/>
              </a:rPr>
              <a:t>Invite discussion for students to demonstrate what they already know and have learned about</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differences between technical schools, community colleges, and universities. Research extension activity in Facilitator Guide to research Higher Education options. </a:t>
            </a:r>
            <a:r>
              <a:rPr lang="en-US" sz="1200" kern="1200" baseline="0" dirty="0">
                <a:solidFill>
                  <a:schemeClr val="tx1"/>
                </a:solidFill>
                <a:effectLst/>
                <a:latin typeface="+mn-lt"/>
                <a:ea typeface="+mn-ea"/>
                <a:cs typeface="+mn-cs"/>
              </a:rPr>
              <a:t>There is also a Gallery Walk activity to promote students awareness of the different types of institutions and what they and their peers know about it.  </a:t>
            </a:r>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5</a:t>
            </a:fld>
            <a:endParaRPr lang="en-US"/>
          </a:p>
        </p:txBody>
      </p:sp>
    </p:spTree>
    <p:extLst>
      <p:ext uri="{BB962C8B-B14F-4D97-AF65-F5344CB8AC3E}">
        <p14:creationId xmlns:p14="http://schemas.microsoft.com/office/powerpoint/2010/main" val="118124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determining the right type of schools to explore, you should also check for the right fit academically. An academic fit means that these schools offer the area of study, or major, that you seek and that your qualifications match the schools’ requirements. </a:t>
            </a:r>
          </a:p>
          <a:p>
            <a:endParaRPr lang="en-US" dirty="0">
              <a:effectLst/>
            </a:endParaRPr>
          </a:p>
          <a:p>
            <a:r>
              <a:rPr lang="en-US" sz="1200" kern="1200" dirty="0">
                <a:solidFill>
                  <a:schemeClr val="tx1"/>
                </a:solidFill>
                <a:effectLst/>
                <a:latin typeface="+mn-lt"/>
                <a:ea typeface="+mn-ea"/>
                <a:cs typeface="+mn-cs"/>
              </a:rPr>
              <a:t>Read pages 27 and 28 of the student book together and investigate virtual college visits. Tell them to complete the list in their handbook of 10 possible colleges they would like to apply to on page 28. </a:t>
            </a:r>
            <a:endParaRPr lang="en-US" dirty="0">
              <a:effectLst/>
            </a:endParaRPr>
          </a:p>
          <a:p>
            <a:r>
              <a:rPr lang="en-US" sz="1200" kern="1200" dirty="0">
                <a:solidFill>
                  <a:schemeClr val="tx1"/>
                </a:solidFill>
                <a:effectLst/>
                <a:latin typeface="+mn-lt"/>
                <a:ea typeface="+mn-ea"/>
                <a:cs typeface="+mn-cs"/>
              </a:rPr>
              <a:t>If it is possible to go through a college visit as a class, model how to explore a virtual online as a class.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6</a:t>
            </a:fld>
            <a:endParaRPr lang="en-US"/>
          </a:p>
        </p:txBody>
      </p:sp>
    </p:spTree>
    <p:extLst>
      <p:ext uri="{BB962C8B-B14F-4D97-AF65-F5344CB8AC3E}">
        <p14:creationId xmlns:p14="http://schemas.microsoft.com/office/powerpoint/2010/main" val="32559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charset="0"/>
              <a:buNone/>
              <a:tabLst/>
              <a:defRPr/>
            </a:pPr>
            <a:r>
              <a:rPr lang="en-US" sz="1200" kern="1200" dirty="0">
                <a:solidFill>
                  <a:schemeClr val="tx1"/>
                </a:solidFill>
                <a:effectLst/>
                <a:latin typeface="+mn-lt"/>
                <a:ea typeface="+mn-ea"/>
                <a:cs typeface="+mn-cs"/>
              </a:rPr>
              <a:t>Review the page with students and clarify the definition of a reach, match or safe school. Have students research the possible safe and match schools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near them from page 25 or check the list 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page 28. They may also research schools near them or in another area. </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charset="0"/>
              <a:buNone/>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charset="0"/>
              <a:buNone/>
              <a:tabLst/>
              <a:defRPr/>
            </a:pPr>
            <a:r>
              <a:rPr lang="en-US" sz="1200" kern="1200" dirty="0">
                <a:solidFill>
                  <a:schemeClr val="tx1"/>
                </a:solidFill>
                <a:effectLst/>
                <a:latin typeface="+mn-lt"/>
                <a:ea typeface="+mn-ea"/>
                <a:cs typeface="+mn-cs"/>
              </a:rPr>
              <a:t>Model how to classify a reach, match and safe school. Ask for a school name and go through the process of checking what it needs to be a reach, match or safe school. Reference the research previously done on the schools or model researching on the school website to get the needed specifications. Students can also try searching on this site:</a:t>
            </a:r>
            <a:r>
              <a:rPr lang="en-US" sz="1200" kern="1200" baseline="0" dirty="0">
                <a:solidFill>
                  <a:schemeClr val="tx1"/>
                </a:solidFill>
                <a:effectLst/>
                <a:latin typeface="+mn-lt"/>
                <a:ea typeface="+mn-ea"/>
                <a:cs typeface="+mn-cs"/>
              </a:rPr>
              <a:t> https://</a:t>
            </a:r>
            <a:r>
              <a:rPr lang="en-US" sz="1200" kern="1200" baseline="0" dirty="0" err="1">
                <a:solidFill>
                  <a:schemeClr val="tx1"/>
                </a:solidFill>
                <a:effectLst/>
                <a:latin typeface="+mn-lt"/>
                <a:ea typeface="+mn-ea"/>
                <a:cs typeface="+mn-cs"/>
              </a:rPr>
              <a:t>www.usnews.com</a:t>
            </a:r>
            <a:r>
              <a:rPr lang="en-US" sz="1200" kern="1200" baseline="0" dirty="0">
                <a:solidFill>
                  <a:schemeClr val="tx1"/>
                </a:solidFill>
                <a:effectLst/>
                <a:latin typeface="+mn-lt"/>
                <a:ea typeface="+mn-ea"/>
                <a:cs typeface="+mn-cs"/>
              </a:rPr>
              <a:t>/best-colleges for ranking and acceptance rates.</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8D646A-7141-7A4A-99CA-03479E84EE5A}" type="slidenum">
              <a:rPr lang="en-US" smtClean="0"/>
              <a:t>7</a:t>
            </a:fld>
            <a:endParaRPr lang="en-US"/>
          </a:p>
        </p:txBody>
      </p:sp>
    </p:spTree>
    <p:extLst>
      <p:ext uri="{BB962C8B-B14F-4D97-AF65-F5344CB8AC3E}">
        <p14:creationId xmlns:p14="http://schemas.microsoft.com/office/powerpoint/2010/main" val="14212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COLLEGE PREREQUISITES </a:t>
            </a:r>
            <a:endParaRPr lang="en-US" dirty="0"/>
          </a:p>
          <a:p>
            <a:r>
              <a:rPr lang="en-US" sz="1200" kern="1200" dirty="0">
                <a:solidFill>
                  <a:schemeClr val="tx1"/>
                </a:solidFill>
                <a:effectLst/>
                <a:latin typeface="+mn-lt"/>
                <a:ea typeface="+mn-ea"/>
                <a:cs typeface="+mn-cs"/>
              </a:rPr>
              <a:t>Students know they have to finish high school to go on to college but they may not always know the prerequisites. Review this section about the College Readiness Plan and explain acceptance rates. </a:t>
            </a:r>
            <a:endParaRPr lang="en-US" dirty="0"/>
          </a:p>
          <a:p>
            <a:r>
              <a:rPr lang="en-US" sz="1200" b="1" kern="1200" dirty="0">
                <a:solidFill>
                  <a:schemeClr val="tx1"/>
                </a:solidFill>
                <a:effectLst/>
                <a:latin typeface="+mn-lt"/>
                <a:ea typeface="+mn-ea"/>
                <a:cs typeface="+mn-cs"/>
              </a:rPr>
              <a:t>A selective college is simply a college that does not admit everyone. </a:t>
            </a:r>
            <a:endParaRPr lang="en-US" dirty="0"/>
          </a:p>
          <a:p>
            <a:r>
              <a:rPr lang="en-US" sz="1200" kern="1200" dirty="0">
                <a:solidFill>
                  <a:schemeClr val="tx1"/>
                </a:solidFill>
                <a:effectLst/>
                <a:latin typeface="+mn-lt"/>
                <a:ea typeface="+mn-ea"/>
                <a:cs typeface="+mn-cs"/>
              </a:rPr>
              <a:t>The percentage of students admitted is what selectivity is measured by. The lower the percentage, the more selective the school is. This is not necessarily an indicator of how good the college is. A very good college can have high acceptance rates. However, those colleges where the selectivity is very high are usually highly desirable schools. That is because there is a high number of applicants vs. the number of students the college is capable of admitting. </a:t>
            </a:r>
          </a:p>
          <a:p>
            <a:r>
              <a:rPr lang="en-US" sz="1200" b="1" kern="1200" dirty="0">
                <a:solidFill>
                  <a:schemeClr val="tx1"/>
                </a:solidFill>
                <a:effectLst/>
                <a:latin typeface="+mn-lt"/>
                <a:ea typeface="+mn-ea"/>
                <a:cs typeface="+mn-cs"/>
              </a:rPr>
              <a:t>COLLEGE READINESS AND HIGH SCHOOL GRADUATION REQUIREMENTS </a:t>
            </a:r>
            <a:endParaRPr lang="en-US" dirty="0"/>
          </a:p>
          <a:p>
            <a:r>
              <a:rPr lang="en-US" sz="1200" kern="1200" dirty="0">
                <a:solidFill>
                  <a:schemeClr val="tx1"/>
                </a:solidFill>
                <a:effectLst/>
                <a:latin typeface="+mn-lt"/>
                <a:ea typeface="+mn-ea"/>
                <a:cs typeface="+mn-cs"/>
              </a:rPr>
              <a:t>This is an opportunity to review the local/state requirements for graduation. It also exposes students to the fact that there are other opportunities for them to get remediation, accelerate or get different types of high school diplomas. Based on your students’ needs, you can go deeper into these topics. </a:t>
            </a:r>
            <a:endParaRPr lang="en-US" dirty="0"/>
          </a:p>
          <a:p>
            <a:r>
              <a:rPr lang="en-US" sz="1200" b="1" kern="1200" dirty="0">
                <a:solidFill>
                  <a:schemeClr val="tx1"/>
                </a:solidFill>
                <a:effectLst/>
                <a:latin typeface="+mn-lt"/>
                <a:ea typeface="+mn-ea"/>
                <a:cs typeface="+mn-cs"/>
              </a:rPr>
              <a:t>Group Share </a:t>
            </a:r>
            <a:r>
              <a:rPr lang="en-US" sz="1200" kern="1200" dirty="0">
                <a:solidFill>
                  <a:schemeClr val="tx1"/>
                </a:solidFill>
                <a:effectLst/>
                <a:latin typeface="+mn-lt"/>
                <a:ea typeface="+mn-ea"/>
                <a:cs typeface="+mn-cs"/>
              </a:rPr>
              <a:t>Review the basic requirements listed in the student book on page 29. </a:t>
            </a:r>
            <a:endParaRPr lang="en-US" dirty="0"/>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8</a:t>
            </a:fld>
            <a:endParaRPr lang="en-US"/>
          </a:p>
        </p:txBody>
      </p:sp>
    </p:spTree>
    <p:extLst>
      <p:ext uri="{BB962C8B-B14F-4D97-AF65-F5344CB8AC3E}">
        <p14:creationId xmlns:p14="http://schemas.microsoft.com/office/powerpoint/2010/main" val="706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GETTING THE GRADES! </a:t>
            </a:r>
            <a:endParaRPr lang="en-US" dirty="0"/>
          </a:p>
          <a:p>
            <a:r>
              <a:rPr lang="en-US" sz="1200" kern="1200" dirty="0">
                <a:solidFill>
                  <a:schemeClr val="tx1"/>
                </a:solidFill>
                <a:effectLst/>
                <a:latin typeface="+mn-lt"/>
                <a:ea typeface="+mn-ea"/>
                <a:cs typeface="+mn-cs"/>
              </a:rPr>
              <a:t>In order to graduate, students must pass their courses. Review requirements including grade point average and end of course requirements for your state. </a:t>
            </a:r>
            <a:endParaRPr lang="en-US" dirty="0"/>
          </a:p>
          <a:p>
            <a:r>
              <a:rPr lang="en-US" sz="1200" kern="1200" dirty="0">
                <a:solidFill>
                  <a:schemeClr val="tx1"/>
                </a:solidFill>
                <a:effectLst/>
                <a:latin typeface="+mn-lt"/>
                <a:ea typeface="+mn-ea"/>
                <a:cs typeface="+mn-cs"/>
              </a:rPr>
              <a:t>Review the definition of GPA and then review page 30 together. Explain that when they hear the term 4.0 grade point average, they understand that this means the student has an overall A average. Anything above that grade point average shows that the classes taken were Honors level or higher.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Review page 30 of the student book together and ask students if they have any questions. Model an example of a GPA calculation and then have students practice </a:t>
            </a:r>
            <a:r>
              <a:rPr lang="en-US" sz="1200" kern="1200" dirty="0" err="1">
                <a:solidFill>
                  <a:schemeClr val="tx1"/>
                </a:solidFill>
                <a:effectLst/>
                <a:latin typeface="+mn-lt"/>
                <a:ea typeface="+mn-ea"/>
                <a:cs typeface="+mn-cs"/>
              </a:rPr>
              <a:t>guring</a:t>
            </a:r>
            <a:r>
              <a:rPr lang="en-US" sz="1200" kern="1200" dirty="0">
                <a:solidFill>
                  <a:schemeClr val="tx1"/>
                </a:solidFill>
                <a:effectLst/>
                <a:latin typeface="+mn-lt"/>
                <a:ea typeface="+mn-ea"/>
                <a:cs typeface="+mn-cs"/>
              </a:rPr>
              <a:t> out their GPA for a class, or for all their classes.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terms Report Cards and Transcripts on student book page 31. If a sample report card is available (with name and any identifiers blocked out) show students for them to review as well as a transcript. This will allow students to know what to expect</a:t>
            </a:r>
            <a:r>
              <a:rPr lang="en-US" sz="1200" kern="1200" baseline="0" dirty="0">
                <a:solidFill>
                  <a:schemeClr val="tx1"/>
                </a:solidFill>
                <a:effectLst/>
                <a:latin typeface="+mn-lt"/>
                <a:ea typeface="+mn-ea"/>
                <a:cs typeface="+mn-cs"/>
              </a:rPr>
              <a:t> to see.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A8D646A-7141-7A4A-99CA-03479E84EE5A}" type="slidenum">
              <a:rPr lang="en-US" smtClean="0"/>
              <a:t>9</a:t>
            </a:fld>
            <a:endParaRPr lang="en-US"/>
          </a:p>
        </p:txBody>
      </p:sp>
    </p:spTree>
    <p:extLst>
      <p:ext uri="{BB962C8B-B14F-4D97-AF65-F5344CB8AC3E}">
        <p14:creationId xmlns:p14="http://schemas.microsoft.com/office/powerpoint/2010/main" val="177945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B61128-990F-D145-BCC5-B3CD4879BEFD}"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265168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61128-990F-D145-BCC5-B3CD4879BEFD}"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105868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61128-990F-D145-BCC5-B3CD4879BEFD}"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217194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61128-990F-D145-BCC5-B3CD4879BEFD}"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301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61128-990F-D145-BCC5-B3CD4879BEFD}"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250461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B61128-990F-D145-BCC5-B3CD4879BEFD}" type="datetimeFigureOut">
              <a:rPr lang="en-US" smtClean="0"/>
              <a:t>5/3/22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145584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B61128-990F-D145-BCC5-B3CD4879BEFD}" type="datetimeFigureOut">
              <a:rPr lang="en-US" smtClean="0"/>
              <a:t>5/3/22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324895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B61128-990F-D145-BCC5-B3CD4879BEFD}" type="datetimeFigureOut">
              <a:rPr lang="en-US" smtClean="0"/>
              <a:t>5/3/22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52150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61128-990F-D145-BCC5-B3CD4879BEFD}" type="datetimeFigureOut">
              <a:rPr lang="en-US" smtClean="0"/>
              <a:t>5/3/22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13849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B61128-990F-D145-BCC5-B3CD4879BEFD}" type="datetimeFigureOut">
              <a:rPr lang="en-US" smtClean="0"/>
              <a:t>5/3/22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162555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B61128-990F-D145-BCC5-B3CD4879BEFD}" type="datetimeFigureOut">
              <a:rPr lang="en-US" smtClean="0"/>
              <a:t>5/3/22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F832A-1647-0441-A0E0-CB59642A42AB}" type="slidenum">
              <a:rPr lang="en-US" smtClean="0"/>
              <a:t>‹#›</a:t>
            </a:fld>
            <a:endParaRPr lang="en-US"/>
          </a:p>
        </p:txBody>
      </p:sp>
    </p:spTree>
    <p:extLst>
      <p:ext uri="{BB962C8B-B14F-4D97-AF65-F5344CB8AC3E}">
        <p14:creationId xmlns:p14="http://schemas.microsoft.com/office/powerpoint/2010/main" val="272129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5AB61128-990F-D145-BCC5-B3CD4879BEFD}" type="datetimeFigureOut">
              <a:rPr lang="en-US" smtClean="0"/>
              <a:t>5/3/22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7EF832A-1647-0441-A0E0-CB59642A42AB}" type="slidenum">
              <a:rPr lang="en-US" smtClean="0"/>
              <a:t>‹#›</a:t>
            </a:fld>
            <a:endParaRPr lang="en-US"/>
          </a:p>
        </p:txBody>
      </p:sp>
    </p:spTree>
    <p:extLst>
      <p:ext uri="{BB962C8B-B14F-4D97-AF65-F5344CB8AC3E}">
        <p14:creationId xmlns:p14="http://schemas.microsoft.com/office/powerpoint/2010/main" val="343618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1" rtl="0" eaLnBrk="1" latinLnBrk="0" hangingPunct="1">
        <a:spcBef>
          <a:spcPct val="0"/>
        </a:spcBef>
        <a:buNone/>
        <a:defRPr sz="4400" kern="1200">
          <a:solidFill>
            <a:schemeClr val="tx1"/>
          </a:solidFill>
          <a:latin typeface="+mj-lt"/>
          <a:ea typeface="+mj-ea"/>
          <a:cs typeface="+mj-cs"/>
        </a:defRPr>
      </a:lvl1pPr>
    </p:titleStyle>
    <p:bodyStyle>
      <a:lvl1pPr marL="342886" indent="-342886" algn="l" defTabSz="457181" rtl="0" eaLnBrk="1" latinLnBrk="0" hangingPunct="1">
        <a:spcBef>
          <a:spcPct val="20000"/>
        </a:spcBef>
        <a:buFont typeface="Arial"/>
        <a:buChar char="•"/>
        <a:defRPr sz="3200" kern="1200">
          <a:solidFill>
            <a:schemeClr val="tx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tx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tx1"/>
          </a:solidFill>
          <a:latin typeface="+mn-lt"/>
          <a:ea typeface="+mn-ea"/>
          <a:cs typeface="+mn-cs"/>
        </a:defRPr>
      </a:lvl3pPr>
      <a:lvl4pPr marL="1600134" indent="-228591" algn="l" defTabSz="457181" rtl="0" eaLnBrk="1" latinLnBrk="0" hangingPunct="1">
        <a:spcBef>
          <a:spcPct val="20000"/>
        </a:spcBef>
        <a:buFont typeface="Arial"/>
        <a:buChar char="–"/>
        <a:defRPr sz="2000" kern="1200">
          <a:solidFill>
            <a:schemeClr val="tx1"/>
          </a:solidFill>
          <a:latin typeface="+mn-lt"/>
          <a:ea typeface="+mn-ea"/>
          <a:cs typeface="+mn-cs"/>
        </a:defRPr>
      </a:lvl4pPr>
      <a:lvl5pPr marL="2057314" indent="-228591" algn="l" defTabSz="457181" rtl="0" eaLnBrk="1" latinLnBrk="0" hangingPunct="1">
        <a:spcBef>
          <a:spcPct val="20000"/>
        </a:spcBef>
        <a:buFont typeface="Arial"/>
        <a:buChar char="»"/>
        <a:defRPr sz="2000" kern="1200">
          <a:solidFill>
            <a:schemeClr val="tx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 y="1"/>
            <a:ext cx="9144000" cy="5143498"/>
          </a:xfrm>
          <a:prstGeom prst="rect">
            <a:avLst/>
          </a:prstGeom>
        </p:spPr>
      </p:pic>
      <p:sp>
        <p:nvSpPr>
          <p:cNvPr id="24" name="Rectangle 23"/>
          <p:cNvSpPr/>
          <p:nvPr/>
        </p:nvSpPr>
        <p:spPr>
          <a:xfrm>
            <a:off x="413953" y="-1"/>
            <a:ext cx="2894932" cy="5143501"/>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4114068"/>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0" y="4125207"/>
            <a:ext cx="8792877" cy="523220"/>
          </a:xfrm>
          <a:prstGeom prst="rect">
            <a:avLst/>
          </a:prstGeom>
          <a:noFill/>
          <a:ln>
            <a:noFill/>
          </a:ln>
        </p:spPr>
        <p:txBody>
          <a:bodyPr wrap="square" rtlCol="0">
            <a:spAutoFit/>
          </a:bodyPr>
          <a:lstStyle/>
          <a:p>
            <a:pPr algn="r"/>
            <a:r>
              <a:rPr lang="en-US" sz="2800" b="1" dirty="0">
                <a:solidFill>
                  <a:schemeClr val="bg1"/>
                </a:solidFill>
                <a:latin typeface="Arial"/>
                <a:cs typeface="Arial"/>
              </a:rPr>
              <a:t>EXPECTATIONS</a:t>
            </a:r>
          </a:p>
        </p:txBody>
      </p:sp>
      <p:sp>
        <p:nvSpPr>
          <p:cNvPr id="32" name="Rectangle 31"/>
          <p:cNvSpPr/>
          <p:nvPr/>
        </p:nvSpPr>
        <p:spPr>
          <a:xfrm>
            <a:off x="0" y="4523072"/>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595092" y="4648427"/>
            <a:ext cx="4197785" cy="338554"/>
          </a:xfrm>
          <a:prstGeom prst="rect">
            <a:avLst/>
          </a:prstGeom>
          <a:noFill/>
        </p:spPr>
        <p:txBody>
          <a:bodyPr wrap="square" rtlCol="0">
            <a:spAutoFit/>
          </a:bodyPr>
          <a:lstStyle/>
          <a:p>
            <a:pPr algn="r"/>
            <a:r>
              <a:rPr lang="en-US" sz="1600" dirty="0">
                <a:solidFill>
                  <a:srgbClr val="FFFFFF"/>
                </a:solidFill>
                <a:latin typeface="Arial"/>
                <a:cs typeface="Arial"/>
              </a:rPr>
              <a:t>A PATH FOR STUDENTS’ SUCCESS</a:t>
            </a:r>
          </a:p>
        </p:txBody>
      </p:sp>
      <p:sp>
        <p:nvSpPr>
          <p:cNvPr id="23" name="Rectangle 22"/>
          <p:cNvSpPr/>
          <p:nvPr/>
        </p:nvSpPr>
        <p:spPr>
          <a:xfrm>
            <a:off x="-5" y="-1"/>
            <a:ext cx="9144000" cy="409004"/>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 y="70449"/>
            <a:ext cx="9144000" cy="338554"/>
          </a:xfrm>
          <a:prstGeom prst="rect">
            <a:avLst/>
          </a:prstGeom>
          <a:noFill/>
        </p:spPr>
        <p:txBody>
          <a:bodyPr wrap="square" rtlCol="0">
            <a:spAutoFit/>
          </a:bodyPr>
          <a:lstStyle/>
          <a:p>
            <a:pPr algn="ctr"/>
            <a:r>
              <a:rPr lang="en-US" sz="1600" dirty="0">
                <a:solidFill>
                  <a:schemeClr val="accent1">
                    <a:lumMod val="60000"/>
                    <a:lumOff val="40000"/>
                  </a:schemeClr>
                </a:solidFill>
                <a:latin typeface="Arial"/>
                <a:cs typeface="Arial"/>
              </a:rPr>
              <a:t>INSPIRATION    DETERMINATION    EXPECTATIONS    ACTIONS    STRATEGIES</a:t>
            </a:r>
          </a:p>
        </p:txBody>
      </p:sp>
      <p:pic>
        <p:nvPicPr>
          <p:cNvPr id="11" name="Picture 10">
            <a:extLst>
              <a:ext uri="{FF2B5EF4-FFF2-40B4-BE49-F238E27FC236}">
                <a16:creationId xmlns:a16="http://schemas.microsoft.com/office/drawing/2014/main" id="{7FF2012C-63A0-D045-8C31-3DE3858F3259}"/>
              </a:ext>
            </a:extLst>
          </p:cNvPr>
          <p:cNvPicPr>
            <a:picLocks noChangeAspect="1"/>
          </p:cNvPicPr>
          <p:nvPr/>
        </p:nvPicPr>
        <p:blipFill>
          <a:blip r:embed="rId4"/>
          <a:stretch>
            <a:fillRect/>
          </a:stretch>
        </p:blipFill>
        <p:spPr>
          <a:xfrm>
            <a:off x="893831" y="818007"/>
            <a:ext cx="2038772" cy="2817815"/>
          </a:xfrm>
          <a:prstGeom prst="rect">
            <a:avLst/>
          </a:prstGeom>
        </p:spPr>
      </p:pic>
    </p:spTree>
    <p:extLst>
      <p:ext uri="{BB962C8B-B14F-4D97-AF65-F5344CB8AC3E}">
        <p14:creationId xmlns:p14="http://schemas.microsoft.com/office/powerpoint/2010/main" val="78175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7" y="351132"/>
            <a:ext cx="9144000" cy="4787868"/>
          </a:xfrm>
          <a:prstGeom prst="rect">
            <a:avLst/>
          </a:prstGeom>
        </p:spPr>
      </p:pic>
      <p:sp>
        <p:nvSpPr>
          <p:cNvPr id="3" name="Rectangle 2"/>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THE COLLEGE APPLICATION PROCESS</a:t>
            </a:r>
          </a:p>
        </p:txBody>
      </p:sp>
      <p:sp>
        <p:nvSpPr>
          <p:cNvPr id="5" name="Rectangle 4"/>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90309" y="1329676"/>
            <a:ext cx="7940234" cy="3379159"/>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590309" y="1527329"/>
            <a:ext cx="7940234" cy="400110"/>
          </a:xfrm>
          <a:prstGeom prst="rect">
            <a:avLst/>
          </a:prstGeom>
        </p:spPr>
        <p:txBody>
          <a:bodyPr wrap="square">
            <a:spAutoFit/>
          </a:bodyPr>
          <a:lstStyle/>
          <a:p>
            <a:pPr algn="ctr"/>
            <a:r>
              <a:rPr lang="en-US" sz="2000" b="1" dirty="0">
                <a:solidFill>
                  <a:schemeClr val="accent1">
                    <a:lumMod val="75000"/>
                  </a:schemeClr>
                </a:solidFill>
                <a:latin typeface="Arial" charset="0"/>
                <a:ea typeface="Arial" charset="0"/>
                <a:cs typeface="Arial" charset="0"/>
              </a:rPr>
              <a:t>Registering for SAT or ACT:</a:t>
            </a:r>
          </a:p>
        </p:txBody>
      </p:sp>
      <p:sp>
        <p:nvSpPr>
          <p:cNvPr id="9" name="Rectangle 8"/>
          <p:cNvSpPr/>
          <p:nvPr/>
        </p:nvSpPr>
        <p:spPr>
          <a:xfrm>
            <a:off x="902825" y="2154291"/>
            <a:ext cx="4525702" cy="2554545"/>
          </a:xfrm>
          <a:prstGeom prst="rect">
            <a:avLst/>
          </a:prstGeom>
        </p:spPr>
        <p:txBody>
          <a:bodyPr wrap="square">
            <a:spAutoFit/>
          </a:bodyPr>
          <a:lstStyle/>
          <a:p>
            <a:r>
              <a:rPr lang="en-US" sz="2000" dirty="0">
                <a:solidFill>
                  <a:schemeClr val="accent1">
                    <a:lumMod val="75000"/>
                  </a:schemeClr>
                </a:solidFill>
                <a:latin typeface="Arial" charset="0"/>
                <a:ea typeface="Arial" charset="0"/>
                <a:cs typeface="Arial" charset="0"/>
              </a:rPr>
              <a:t>Is there a fee to take the test?</a:t>
            </a:r>
          </a:p>
          <a:p>
            <a:r>
              <a:rPr lang="en-US" sz="2000" dirty="0">
                <a:solidFill>
                  <a:schemeClr val="accent1">
                    <a:lumMod val="75000"/>
                  </a:schemeClr>
                </a:solidFill>
                <a:latin typeface="Arial" charset="0"/>
                <a:ea typeface="Arial" charset="0"/>
                <a:cs typeface="Arial" charset="0"/>
              </a:rPr>
              <a:t>What do you need to take with you</a:t>
            </a:r>
          </a:p>
          <a:p>
            <a:r>
              <a:rPr lang="en-US" sz="2000" dirty="0">
                <a:solidFill>
                  <a:schemeClr val="accent1">
                    <a:lumMod val="75000"/>
                  </a:schemeClr>
                </a:solidFill>
                <a:latin typeface="Arial" charset="0"/>
                <a:ea typeface="Arial" charset="0"/>
                <a:cs typeface="Arial" charset="0"/>
              </a:rPr>
              <a:t>the day of the exam?</a:t>
            </a:r>
          </a:p>
          <a:p>
            <a:r>
              <a:rPr lang="en-US" sz="2000" dirty="0">
                <a:solidFill>
                  <a:schemeClr val="accent1">
                    <a:lumMod val="75000"/>
                  </a:schemeClr>
                </a:solidFill>
                <a:latin typeface="Arial" charset="0"/>
                <a:ea typeface="Arial" charset="0"/>
                <a:cs typeface="Arial" charset="0"/>
              </a:rPr>
              <a:t>How can you prepare for the test?</a:t>
            </a:r>
          </a:p>
          <a:p>
            <a:r>
              <a:rPr lang="en-US" sz="2000" dirty="0">
                <a:solidFill>
                  <a:schemeClr val="accent1">
                    <a:lumMod val="75000"/>
                  </a:schemeClr>
                </a:solidFill>
                <a:latin typeface="Arial" charset="0"/>
                <a:ea typeface="Arial" charset="0"/>
                <a:cs typeface="Arial" charset="0"/>
              </a:rPr>
              <a:t>Are there any other entrance </a:t>
            </a:r>
          </a:p>
          <a:p>
            <a:r>
              <a:rPr lang="en-US" sz="2000" dirty="0">
                <a:solidFill>
                  <a:schemeClr val="accent1">
                    <a:lumMod val="75000"/>
                  </a:schemeClr>
                </a:solidFill>
                <a:latin typeface="Arial" charset="0"/>
                <a:ea typeface="Arial" charset="0"/>
                <a:cs typeface="Arial" charset="0"/>
              </a:rPr>
              <a:t>exams needed?</a:t>
            </a:r>
          </a:p>
          <a:p>
            <a:pPr algn="ctr"/>
            <a:endParaRPr lang="en-US" sz="2000" dirty="0">
              <a:solidFill>
                <a:schemeClr val="accent1">
                  <a:lumMod val="75000"/>
                </a:schemeClr>
              </a:solidFill>
              <a:latin typeface="Arial" charset="0"/>
              <a:ea typeface="Arial" charset="0"/>
              <a:cs typeface="Arial" charset="0"/>
            </a:endParaRPr>
          </a:p>
          <a:p>
            <a:pPr algn="ctr"/>
            <a:endParaRPr lang="en-US" sz="2000" dirty="0">
              <a:solidFill>
                <a:schemeClr val="accent1">
                  <a:lumMod val="75000"/>
                </a:schemeClr>
              </a:solidFill>
              <a:latin typeface="Arial" charset="0"/>
              <a:ea typeface="Arial" charset="0"/>
              <a:cs typeface="Arial"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613607">
            <a:off x="5131147" y="2411540"/>
            <a:ext cx="3020993" cy="1747778"/>
          </a:xfrm>
          <a:prstGeom prst="rect">
            <a:avLst/>
          </a:prstGeom>
          <a:effectLst>
            <a:outerShdw blurRad="50800" dist="50800" dir="5400000" algn="ctr" rotWithShape="0">
              <a:srgbClr val="000000">
                <a:alpha val="15000"/>
              </a:srgbClr>
            </a:outerShdw>
          </a:effectLst>
        </p:spPr>
      </p:pic>
      <p:sp>
        <p:nvSpPr>
          <p:cNvPr id="11" name="Rectangle 10"/>
          <p:cNvSpPr/>
          <p:nvPr/>
        </p:nvSpPr>
        <p:spPr>
          <a:xfrm>
            <a:off x="696030" y="1939011"/>
            <a:ext cx="358776" cy="584775"/>
          </a:xfrm>
          <a:prstGeom prst="rect">
            <a:avLst/>
          </a:prstGeom>
        </p:spPr>
        <p:txBody>
          <a:bodyPr wrap="square">
            <a:spAutoFit/>
          </a:bodyPr>
          <a:lstStyle/>
          <a:p>
            <a:r>
              <a:rPr lang="en-US" sz="3200" dirty="0">
                <a:solidFill>
                  <a:schemeClr val="accent1">
                    <a:lumMod val="75000"/>
                  </a:schemeClr>
                </a:solidFill>
                <a:latin typeface="KG Second Chances Sketch" charset="0"/>
                <a:ea typeface="KG Second Chances Sketch" charset="0"/>
                <a:cs typeface="KG Second Chances Sketch" charset="0"/>
              </a:rPr>
              <a:t>.</a:t>
            </a:r>
          </a:p>
        </p:txBody>
      </p:sp>
      <p:sp>
        <p:nvSpPr>
          <p:cNvPr id="13" name="Rectangle 12"/>
          <p:cNvSpPr/>
          <p:nvPr/>
        </p:nvSpPr>
        <p:spPr>
          <a:xfrm>
            <a:off x="696030" y="2844945"/>
            <a:ext cx="358776" cy="584775"/>
          </a:xfrm>
          <a:prstGeom prst="rect">
            <a:avLst/>
          </a:prstGeom>
        </p:spPr>
        <p:txBody>
          <a:bodyPr wrap="square">
            <a:spAutoFit/>
          </a:bodyPr>
          <a:lstStyle/>
          <a:p>
            <a:r>
              <a:rPr lang="en-US" sz="3200" dirty="0">
                <a:solidFill>
                  <a:schemeClr val="accent1">
                    <a:lumMod val="75000"/>
                  </a:schemeClr>
                </a:solidFill>
                <a:latin typeface="KG Second Chances Sketch" charset="0"/>
                <a:ea typeface="KG Second Chances Sketch" charset="0"/>
                <a:cs typeface="KG Second Chances Sketch" charset="0"/>
              </a:rPr>
              <a:t>.</a:t>
            </a:r>
          </a:p>
        </p:txBody>
      </p:sp>
      <p:sp>
        <p:nvSpPr>
          <p:cNvPr id="14" name="Rectangle 13"/>
          <p:cNvSpPr/>
          <p:nvPr/>
        </p:nvSpPr>
        <p:spPr>
          <a:xfrm>
            <a:off x="696030" y="3160751"/>
            <a:ext cx="358776" cy="584775"/>
          </a:xfrm>
          <a:prstGeom prst="rect">
            <a:avLst/>
          </a:prstGeom>
        </p:spPr>
        <p:txBody>
          <a:bodyPr wrap="square">
            <a:spAutoFit/>
          </a:bodyPr>
          <a:lstStyle/>
          <a:p>
            <a:r>
              <a:rPr lang="en-US" sz="3200" dirty="0">
                <a:solidFill>
                  <a:schemeClr val="accent1">
                    <a:lumMod val="75000"/>
                  </a:schemeClr>
                </a:solidFill>
                <a:latin typeface="KG Second Chances Sketch" charset="0"/>
                <a:ea typeface="KG Second Chances Sketch" charset="0"/>
                <a:cs typeface="KG Second Chances Sketch" charset="0"/>
              </a:rPr>
              <a:t>.</a:t>
            </a:r>
          </a:p>
        </p:txBody>
      </p:sp>
      <p:sp>
        <p:nvSpPr>
          <p:cNvPr id="15" name="Rectangle 14"/>
          <p:cNvSpPr/>
          <p:nvPr/>
        </p:nvSpPr>
        <p:spPr>
          <a:xfrm>
            <a:off x="12516" y="482689"/>
            <a:ext cx="9108334" cy="646331"/>
          </a:xfrm>
          <a:prstGeom prst="rect">
            <a:avLst/>
          </a:prstGeom>
        </p:spPr>
        <p:txBody>
          <a:bodyPr wrap="square">
            <a:spAutoFit/>
          </a:bodyPr>
          <a:lstStyle/>
          <a:p>
            <a:pPr algn="ctr"/>
            <a:r>
              <a:rPr lang="en-US" b="1" dirty="0">
                <a:solidFill>
                  <a:srgbClr val="FFC000"/>
                </a:solidFill>
                <a:latin typeface="Arial" charset="0"/>
                <a:ea typeface="Arial" charset="0"/>
                <a:cs typeface="Arial" charset="0"/>
              </a:rPr>
              <a:t>Entrance Exams   </a:t>
            </a:r>
            <a:r>
              <a:rPr lang="en-US" dirty="0">
                <a:solidFill>
                  <a:schemeClr val="bg1"/>
                </a:solidFill>
                <a:latin typeface="Arial" charset="0"/>
                <a:ea typeface="Arial" charset="0"/>
                <a:cs typeface="Arial" charset="0"/>
              </a:rPr>
              <a:t>Types of Applications   College Essays   Student Resumes  Recommendation Letters   Application Deadlines</a:t>
            </a:r>
          </a:p>
        </p:txBody>
      </p:sp>
      <p:sp>
        <p:nvSpPr>
          <p:cNvPr id="16" name="Rectangle 15"/>
          <p:cNvSpPr/>
          <p:nvPr/>
        </p:nvSpPr>
        <p:spPr>
          <a:xfrm>
            <a:off x="696030" y="2252576"/>
            <a:ext cx="358776" cy="584775"/>
          </a:xfrm>
          <a:prstGeom prst="rect">
            <a:avLst/>
          </a:prstGeom>
        </p:spPr>
        <p:txBody>
          <a:bodyPr wrap="square">
            <a:spAutoFit/>
          </a:bodyPr>
          <a:lstStyle/>
          <a:p>
            <a:r>
              <a:rPr lang="en-US" sz="3200" dirty="0">
                <a:solidFill>
                  <a:schemeClr val="accent1">
                    <a:lumMod val="75000"/>
                  </a:schemeClr>
                </a:solidFill>
                <a:latin typeface="KG Second Chances Sketch" charset="0"/>
                <a:ea typeface="KG Second Chances Sketch" charset="0"/>
                <a:cs typeface="KG Second Chances Sketch" charset="0"/>
              </a:rPr>
              <a:t>.</a:t>
            </a:r>
          </a:p>
        </p:txBody>
      </p:sp>
      <p:pic>
        <p:nvPicPr>
          <p:cNvPr id="17" name="Picture 16">
            <a:extLst>
              <a:ext uri="{FF2B5EF4-FFF2-40B4-BE49-F238E27FC236}">
                <a16:creationId xmlns:a16="http://schemas.microsoft.com/office/drawing/2014/main" id="{8FCC59FB-73E7-9047-986D-0E4812DB1080}"/>
              </a:ext>
            </a:extLst>
          </p:cNvPr>
          <p:cNvPicPr>
            <a:picLocks noChangeAspect="1"/>
          </p:cNvPicPr>
          <p:nvPr/>
        </p:nvPicPr>
        <p:blipFill>
          <a:blip r:embed="rId5"/>
          <a:stretch>
            <a:fillRect/>
          </a:stretch>
        </p:blipFill>
        <p:spPr>
          <a:xfrm>
            <a:off x="8348870" y="4156707"/>
            <a:ext cx="626887" cy="866429"/>
          </a:xfrm>
          <a:prstGeom prst="rect">
            <a:avLst/>
          </a:prstGeom>
        </p:spPr>
      </p:pic>
    </p:spTree>
    <p:extLst>
      <p:ext uri="{BB962C8B-B14F-4D97-AF65-F5344CB8AC3E}">
        <p14:creationId xmlns:p14="http://schemas.microsoft.com/office/powerpoint/2010/main" val="205842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2990" y="185196"/>
            <a:ext cx="8194876" cy="4558046"/>
          </a:xfrm>
          <a:prstGeom prst="rect">
            <a:avLst/>
          </a:prstGeom>
          <a:solidFill>
            <a:schemeClr val="accent1">
              <a:lumMod val="7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75000"/>
                </a:scheme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44506" y="1458410"/>
            <a:ext cx="6284549" cy="2793368"/>
          </a:xfrm>
          <a:prstGeom prst="rect">
            <a:avLst/>
          </a:prstGeom>
        </p:spPr>
      </p:pic>
      <p:sp>
        <p:nvSpPr>
          <p:cNvPr id="2" name="Rectangle 1"/>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THE COLLEGE APPLICATION PROCESS</a:t>
            </a:r>
          </a:p>
        </p:txBody>
      </p:sp>
      <p:sp>
        <p:nvSpPr>
          <p:cNvPr id="4" name="Rectangle 3"/>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516" y="482689"/>
            <a:ext cx="9108334" cy="646331"/>
          </a:xfrm>
          <a:prstGeom prst="rect">
            <a:avLst/>
          </a:prstGeom>
        </p:spPr>
        <p:txBody>
          <a:bodyPr wrap="square">
            <a:spAutoFit/>
          </a:bodyPr>
          <a:lstStyle/>
          <a:p>
            <a:pPr algn="ctr"/>
            <a:r>
              <a:rPr lang="en-US" dirty="0">
                <a:solidFill>
                  <a:schemeClr val="bg1"/>
                </a:solidFill>
                <a:latin typeface="Arial" charset="0"/>
                <a:ea typeface="Arial" charset="0"/>
                <a:cs typeface="Arial" charset="0"/>
              </a:rPr>
              <a:t>Entrance Exams   </a:t>
            </a:r>
            <a:r>
              <a:rPr lang="en-US" b="1" dirty="0">
                <a:solidFill>
                  <a:schemeClr val="accent1">
                    <a:lumMod val="75000"/>
                  </a:schemeClr>
                </a:solidFill>
                <a:latin typeface="Arial" charset="0"/>
                <a:ea typeface="Arial" charset="0"/>
                <a:cs typeface="Arial" charset="0"/>
              </a:rPr>
              <a:t>Types of Applications   </a:t>
            </a:r>
            <a:r>
              <a:rPr lang="en-US" dirty="0">
                <a:solidFill>
                  <a:schemeClr val="bg1"/>
                </a:solidFill>
                <a:latin typeface="Arial" charset="0"/>
                <a:ea typeface="Arial" charset="0"/>
                <a:cs typeface="Arial" charset="0"/>
              </a:rPr>
              <a:t>College Essays   Student Resumes  Recommendation Letters   Application Deadlines</a:t>
            </a:r>
          </a:p>
        </p:txBody>
      </p:sp>
      <p:pic>
        <p:nvPicPr>
          <p:cNvPr id="9" name="Picture 8">
            <a:extLst>
              <a:ext uri="{FF2B5EF4-FFF2-40B4-BE49-F238E27FC236}">
                <a16:creationId xmlns:a16="http://schemas.microsoft.com/office/drawing/2014/main" id="{F4A1178D-D80F-B447-BDC9-4217417AE207}"/>
              </a:ext>
            </a:extLst>
          </p:cNvPr>
          <p:cNvPicPr>
            <a:picLocks noChangeAspect="1"/>
          </p:cNvPicPr>
          <p:nvPr/>
        </p:nvPicPr>
        <p:blipFill>
          <a:blip r:embed="rId4"/>
          <a:stretch>
            <a:fillRect/>
          </a:stretch>
        </p:blipFill>
        <p:spPr>
          <a:xfrm>
            <a:off x="8348870" y="4156707"/>
            <a:ext cx="626887" cy="866429"/>
          </a:xfrm>
          <a:prstGeom prst="rect">
            <a:avLst/>
          </a:prstGeom>
        </p:spPr>
      </p:pic>
    </p:spTree>
    <p:extLst>
      <p:ext uri="{BB962C8B-B14F-4D97-AF65-F5344CB8AC3E}">
        <p14:creationId xmlns:p14="http://schemas.microsoft.com/office/powerpoint/2010/main" val="59326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137"/>
          <a:stretch/>
        </p:blipFill>
        <p:spPr>
          <a:xfrm>
            <a:off x="-11575" y="188505"/>
            <a:ext cx="9144000" cy="4954995"/>
          </a:xfrm>
          <a:prstGeom prst="rect">
            <a:avLst/>
          </a:prstGeom>
        </p:spPr>
      </p:pic>
      <p:sp>
        <p:nvSpPr>
          <p:cNvPr id="3" name="Rectangle 2"/>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THE COLLEGE APPLICATION PROCESS</a:t>
            </a:r>
          </a:p>
        </p:txBody>
      </p:sp>
      <p:sp>
        <p:nvSpPr>
          <p:cNvPr id="5" name="Rectangle 4"/>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516" y="482689"/>
            <a:ext cx="9108334" cy="646331"/>
          </a:xfrm>
          <a:prstGeom prst="rect">
            <a:avLst/>
          </a:prstGeom>
        </p:spPr>
        <p:txBody>
          <a:bodyPr wrap="square">
            <a:spAutoFit/>
          </a:bodyPr>
          <a:lstStyle/>
          <a:p>
            <a:pPr algn="ctr"/>
            <a:r>
              <a:rPr lang="en-US" dirty="0">
                <a:solidFill>
                  <a:schemeClr val="bg1"/>
                </a:solidFill>
                <a:latin typeface="Arial" charset="0"/>
                <a:ea typeface="Arial" charset="0"/>
                <a:cs typeface="Arial" charset="0"/>
              </a:rPr>
              <a:t>Entrance Exams   Types of Applications   </a:t>
            </a:r>
            <a:r>
              <a:rPr lang="en-US" b="1" dirty="0">
                <a:solidFill>
                  <a:srgbClr val="FFC000"/>
                </a:solidFill>
                <a:latin typeface="Arial" charset="0"/>
                <a:ea typeface="Arial" charset="0"/>
                <a:cs typeface="Arial" charset="0"/>
              </a:rPr>
              <a:t>College Essays</a:t>
            </a:r>
            <a:r>
              <a:rPr lang="en-US" dirty="0">
                <a:solidFill>
                  <a:schemeClr val="bg1"/>
                </a:solidFill>
                <a:latin typeface="Arial" charset="0"/>
                <a:ea typeface="Arial" charset="0"/>
                <a:cs typeface="Arial" charset="0"/>
              </a:rPr>
              <a:t>   Student Resumes  Recommendation Letters   Application Deadlines</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96025" y="3332590"/>
            <a:ext cx="6010765" cy="1535462"/>
          </a:xfrm>
          <a:prstGeom prst="rect">
            <a:avLst/>
          </a:prstGeom>
        </p:spPr>
      </p:pic>
      <p:pic>
        <p:nvPicPr>
          <p:cNvPr id="9" name="Picture 8">
            <a:extLst>
              <a:ext uri="{FF2B5EF4-FFF2-40B4-BE49-F238E27FC236}">
                <a16:creationId xmlns:a16="http://schemas.microsoft.com/office/drawing/2014/main" id="{88728BA3-AC8C-AB48-8327-DFCFF00BE4B9}"/>
              </a:ext>
            </a:extLst>
          </p:cNvPr>
          <p:cNvPicPr>
            <a:picLocks noChangeAspect="1"/>
          </p:cNvPicPr>
          <p:nvPr/>
        </p:nvPicPr>
        <p:blipFill>
          <a:blip r:embed="rId5"/>
          <a:stretch>
            <a:fillRect/>
          </a:stretch>
        </p:blipFill>
        <p:spPr>
          <a:xfrm>
            <a:off x="8348870" y="4156707"/>
            <a:ext cx="626887" cy="866429"/>
          </a:xfrm>
          <a:prstGeom prst="rect">
            <a:avLst/>
          </a:prstGeom>
        </p:spPr>
      </p:pic>
    </p:spTree>
    <p:extLst>
      <p:ext uri="{BB962C8B-B14F-4D97-AF65-F5344CB8AC3E}">
        <p14:creationId xmlns:p14="http://schemas.microsoft.com/office/powerpoint/2010/main" val="65470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437" y="265402"/>
            <a:ext cx="8194876" cy="4558046"/>
          </a:xfrm>
          <a:prstGeom prst="rect">
            <a:avLst/>
          </a:prstGeom>
          <a:solidFill>
            <a:schemeClr val="accent1">
              <a:lumMod val="75000"/>
              <a:alpha val="2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Rectangle 2"/>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THE COLLEGE APPLICATION PROCESS</a:t>
            </a:r>
          </a:p>
        </p:txBody>
      </p:sp>
      <p:sp>
        <p:nvSpPr>
          <p:cNvPr id="5" name="Rectangle 4"/>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516" y="482689"/>
            <a:ext cx="9108334" cy="646331"/>
          </a:xfrm>
          <a:prstGeom prst="rect">
            <a:avLst/>
          </a:prstGeom>
        </p:spPr>
        <p:txBody>
          <a:bodyPr wrap="square">
            <a:spAutoFit/>
          </a:bodyPr>
          <a:lstStyle/>
          <a:p>
            <a:pPr algn="ctr"/>
            <a:r>
              <a:rPr lang="en-US" dirty="0">
                <a:solidFill>
                  <a:schemeClr val="bg1"/>
                </a:solidFill>
                <a:latin typeface="Arial" charset="0"/>
                <a:ea typeface="Arial" charset="0"/>
                <a:cs typeface="Arial" charset="0"/>
              </a:rPr>
              <a:t>Entrance Exams   Types of Applications   College Essays   </a:t>
            </a:r>
            <a:r>
              <a:rPr lang="en-US" b="1" dirty="0">
                <a:solidFill>
                  <a:schemeClr val="accent1">
                    <a:lumMod val="75000"/>
                  </a:schemeClr>
                </a:solidFill>
                <a:latin typeface="Arial" charset="0"/>
                <a:ea typeface="Arial" charset="0"/>
                <a:cs typeface="Arial" charset="0"/>
              </a:rPr>
              <a:t>Student Resumes  </a:t>
            </a:r>
            <a:r>
              <a:rPr lang="en-US" dirty="0">
                <a:solidFill>
                  <a:schemeClr val="bg1"/>
                </a:solidFill>
                <a:latin typeface="Arial" charset="0"/>
                <a:ea typeface="Arial" charset="0"/>
                <a:cs typeface="Arial" charset="0"/>
              </a:rPr>
              <a:t>Recommendation Letters   Application Deadlines</a:t>
            </a:r>
          </a:p>
        </p:txBody>
      </p:sp>
      <p:pic>
        <p:nvPicPr>
          <p:cNvPr id="10" name="Picture 9">
            <a:extLst>
              <a:ext uri="{FF2B5EF4-FFF2-40B4-BE49-F238E27FC236}">
                <a16:creationId xmlns:a16="http://schemas.microsoft.com/office/drawing/2014/main" id="{F275E888-DEE7-B442-9755-9B02696A4F1A}"/>
              </a:ext>
            </a:extLst>
          </p:cNvPr>
          <p:cNvPicPr>
            <a:picLocks noChangeAspect="1"/>
          </p:cNvPicPr>
          <p:nvPr/>
        </p:nvPicPr>
        <p:blipFill>
          <a:blip r:embed="rId3"/>
          <a:stretch>
            <a:fillRect/>
          </a:stretch>
        </p:blipFill>
        <p:spPr>
          <a:xfrm>
            <a:off x="8348870" y="4156707"/>
            <a:ext cx="626887" cy="866429"/>
          </a:xfrm>
          <a:prstGeom prst="rect">
            <a:avLst/>
          </a:prstGeom>
        </p:spPr>
      </p:pic>
      <p:pic>
        <p:nvPicPr>
          <p:cNvPr id="13" name="Picture 12" descr="Graphical user interface, application, email&#10;&#10;Description automatically generated">
            <a:extLst>
              <a:ext uri="{FF2B5EF4-FFF2-40B4-BE49-F238E27FC236}">
                <a16:creationId xmlns:a16="http://schemas.microsoft.com/office/drawing/2014/main" id="{8987956B-A9AA-1059-3C35-8BCE3C702931}"/>
              </a:ext>
            </a:extLst>
          </p:cNvPr>
          <p:cNvPicPr>
            <a:picLocks noChangeAspect="1"/>
          </p:cNvPicPr>
          <p:nvPr/>
        </p:nvPicPr>
        <p:blipFill>
          <a:blip r:embed="rId4"/>
          <a:stretch>
            <a:fillRect/>
          </a:stretch>
        </p:blipFill>
        <p:spPr>
          <a:xfrm rot="1178793">
            <a:off x="4897772" y="1405487"/>
            <a:ext cx="2666495" cy="3264408"/>
          </a:xfrm>
          <a:prstGeom prst="rect">
            <a:avLst/>
          </a:prstGeom>
        </p:spPr>
      </p:pic>
      <p:pic>
        <p:nvPicPr>
          <p:cNvPr id="15" name="Picture 14" descr="Table, timeline&#10;&#10;Description automatically generated">
            <a:extLst>
              <a:ext uri="{FF2B5EF4-FFF2-40B4-BE49-F238E27FC236}">
                <a16:creationId xmlns:a16="http://schemas.microsoft.com/office/drawing/2014/main" id="{506D616B-489A-372A-942E-621764CC85EC}"/>
              </a:ext>
            </a:extLst>
          </p:cNvPr>
          <p:cNvPicPr>
            <a:picLocks noChangeAspect="1"/>
          </p:cNvPicPr>
          <p:nvPr/>
        </p:nvPicPr>
        <p:blipFill>
          <a:blip r:embed="rId5"/>
          <a:stretch>
            <a:fillRect/>
          </a:stretch>
        </p:blipFill>
        <p:spPr>
          <a:xfrm rot="20739163">
            <a:off x="1566693" y="1453646"/>
            <a:ext cx="2899614" cy="3045176"/>
          </a:xfrm>
          <a:prstGeom prst="rect">
            <a:avLst/>
          </a:prstGeom>
          <a:effectLst/>
        </p:spPr>
      </p:pic>
    </p:spTree>
    <p:extLst>
      <p:ext uri="{BB962C8B-B14F-4D97-AF65-F5344CB8AC3E}">
        <p14:creationId xmlns:p14="http://schemas.microsoft.com/office/powerpoint/2010/main" val="39602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THE COLLEGE APPLICATION PROCESS</a:t>
            </a:r>
          </a:p>
        </p:txBody>
      </p:sp>
      <p:sp>
        <p:nvSpPr>
          <p:cNvPr id="6" name="Rectangle 5"/>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516" y="482689"/>
            <a:ext cx="9108334" cy="646331"/>
          </a:xfrm>
          <a:prstGeom prst="rect">
            <a:avLst/>
          </a:prstGeom>
        </p:spPr>
        <p:txBody>
          <a:bodyPr wrap="square">
            <a:spAutoFit/>
          </a:bodyPr>
          <a:lstStyle/>
          <a:p>
            <a:pPr algn="ctr"/>
            <a:r>
              <a:rPr lang="en-US" dirty="0">
                <a:solidFill>
                  <a:schemeClr val="bg1"/>
                </a:solidFill>
                <a:latin typeface="Arial" charset="0"/>
                <a:ea typeface="Arial" charset="0"/>
                <a:cs typeface="Arial" charset="0"/>
              </a:rPr>
              <a:t>Entrance Exams   Types of Applications   College Essays   Student Resumes  </a:t>
            </a:r>
            <a:r>
              <a:rPr lang="en-US" b="1" dirty="0">
                <a:solidFill>
                  <a:srgbClr val="FFC000"/>
                </a:solidFill>
                <a:latin typeface="Arial" charset="0"/>
                <a:ea typeface="Arial" charset="0"/>
                <a:cs typeface="Arial" charset="0"/>
              </a:rPr>
              <a:t>Recommendation Letters   Application Deadlines</a:t>
            </a:r>
          </a:p>
        </p:txBody>
      </p:sp>
      <p:sp>
        <p:nvSpPr>
          <p:cNvPr id="8" name="Rectangle 7"/>
          <p:cNvSpPr/>
          <p:nvPr/>
        </p:nvSpPr>
        <p:spPr>
          <a:xfrm>
            <a:off x="590309" y="1329676"/>
            <a:ext cx="7940234" cy="3379159"/>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586051" y="1888813"/>
            <a:ext cx="7940234" cy="2246769"/>
          </a:xfrm>
          <a:prstGeom prst="rect">
            <a:avLst/>
          </a:prstGeom>
        </p:spPr>
        <p:txBody>
          <a:bodyPr wrap="square">
            <a:spAutoFit/>
          </a:bodyPr>
          <a:lstStyle/>
          <a:p>
            <a:pPr algn="ctr"/>
            <a:r>
              <a:rPr lang="en-US" sz="2000" b="1" dirty="0">
                <a:solidFill>
                  <a:schemeClr val="accent1">
                    <a:lumMod val="75000"/>
                  </a:schemeClr>
                </a:solidFill>
                <a:latin typeface="Arial" charset="0"/>
                <a:ea typeface="Arial" charset="0"/>
                <a:cs typeface="Arial" charset="0"/>
              </a:rPr>
              <a:t>Who Can Write My Recommendation Letters?</a:t>
            </a:r>
          </a:p>
          <a:p>
            <a:pPr algn="ctr"/>
            <a:endParaRPr lang="en-US" sz="2000" b="1" dirty="0">
              <a:solidFill>
                <a:schemeClr val="accent1">
                  <a:lumMod val="75000"/>
                </a:schemeClr>
              </a:solidFill>
              <a:latin typeface="Arial" charset="0"/>
              <a:ea typeface="Arial" charset="0"/>
              <a:cs typeface="Arial" charset="0"/>
            </a:endParaRPr>
          </a:p>
          <a:p>
            <a:pPr algn="ctr"/>
            <a:r>
              <a:rPr lang="en-US" sz="2000" b="1" dirty="0">
                <a:solidFill>
                  <a:schemeClr val="accent1">
                    <a:lumMod val="75000"/>
                  </a:schemeClr>
                </a:solidFill>
                <a:latin typeface="Arial" charset="0"/>
                <a:ea typeface="Arial" charset="0"/>
                <a:cs typeface="Arial" charset="0"/>
              </a:rPr>
              <a:t>Find out about:</a:t>
            </a:r>
          </a:p>
          <a:p>
            <a:pPr algn="ctr"/>
            <a:endParaRPr lang="en-US" sz="2000" dirty="0">
              <a:solidFill>
                <a:schemeClr val="accent1">
                  <a:lumMod val="75000"/>
                </a:schemeClr>
              </a:solidFill>
              <a:latin typeface="Arial" charset="0"/>
              <a:ea typeface="Arial" charset="0"/>
              <a:cs typeface="Arial" charset="0"/>
            </a:endParaRPr>
          </a:p>
          <a:p>
            <a:pPr algn="ctr"/>
            <a:r>
              <a:rPr lang="en-US" sz="2000" dirty="0">
                <a:solidFill>
                  <a:schemeClr val="accent1">
                    <a:lumMod val="75000"/>
                  </a:schemeClr>
                </a:solidFill>
                <a:latin typeface="Arial" charset="0"/>
                <a:ea typeface="Arial" charset="0"/>
                <a:cs typeface="Arial" charset="0"/>
              </a:rPr>
              <a:t>Early Application</a:t>
            </a:r>
          </a:p>
          <a:p>
            <a:pPr algn="ctr"/>
            <a:endParaRPr lang="en-US" sz="2000" dirty="0">
              <a:solidFill>
                <a:schemeClr val="accent1">
                  <a:lumMod val="75000"/>
                </a:schemeClr>
              </a:solidFill>
              <a:latin typeface="Arial" charset="0"/>
              <a:ea typeface="Arial" charset="0"/>
              <a:cs typeface="Arial" charset="0"/>
            </a:endParaRPr>
          </a:p>
          <a:p>
            <a:pPr algn="ctr"/>
            <a:r>
              <a:rPr lang="en-US" sz="2000" dirty="0">
                <a:solidFill>
                  <a:schemeClr val="accent1">
                    <a:lumMod val="75000"/>
                  </a:schemeClr>
                </a:solidFill>
                <a:latin typeface="Arial" charset="0"/>
                <a:ea typeface="Arial" charset="0"/>
                <a:cs typeface="Arial" charset="0"/>
              </a:rPr>
              <a:t>Early Action/Early Decision</a:t>
            </a:r>
          </a:p>
        </p:txBody>
      </p:sp>
      <p:pic>
        <p:nvPicPr>
          <p:cNvPr id="10" name="Picture 9">
            <a:extLst>
              <a:ext uri="{FF2B5EF4-FFF2-40B4-BE49-F238E27FC236}">
                <a16:creationId xmlns:a16="http://schemas.microsoft.com/office/drawing/2014/main" id="{9C2C5DB3-4FA4-9542-8AB9-ABA7A26FF515}"/>
              </a:ext>
            </a:extLst>
          </p:cNvPr>
          <p:cNvPicPr>
            <a:picLocks noChangeAspect="1"/>
          </p:cNvPicPr>
          <p:nvPr/>
        </p:nvPicPr>
        <p:blipFill>
          <a:blip r:embed="rId4"/>
          <a:stretch>
            <a:fillRect/>
          </a:stretch>
        </p:blipFill>
        <p:spPr>
          <a:xfrm>
            <a:off x="8348870" y="4156707"/>
            <a:ext cx="626887" cy="866429"/>
          </a:xfrm>
          <a:prstGeom prst="rect">
            <a:avLst/>
          </a:prstGeom>
        </p:spPr>
      </p:pic>
    </p:spTree>
    <p:extLst>
      <p:ext uri="{BB962C8B-B14F-4D97-AF65-F5344CB8AC3E}">
        <p14:creationId xmlns:p14="http://schemas.microsoft.com/office/powerpoint/2010/main" val="71070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9126"/>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4369286"/>
            <a:ext cx="8792877" cy="523220"/>
          </a:xfrm>
          <a:prstGeom prst="rect">
            <a:avLst/>
          </a:prstGeom>
          <a:noFill/>
        </p:spPr>
        <p:txBody>
          <a:bodyPr wrap="square" rtlCol="0">
            <a:spAutoFit/>
          </a:bodyPr>
          <a:lstStyle/>
          <a:p>
            <a:pPr algn="r"/>
            <a:r>
              <a:rPr lang="en-US" sz="2800" b="1" dirty="0">
                <a:solidFill>
                  <a:schemeClr val="bg1"/>
                </a:solidFill>
                <a:latin typeface="Arial"/>
                <a:cs typeface="Arial"/>
              </a:rPr>
              <a:t>A Path for Students’ Success</a:t>
            </a:r>
          </a:p>
        </p:txBody>
      </p:sp>
      <p:sp>
        <p:nvSpPr>
          <p:cNvPr id="5" name="Rectangle 4"/>
          <p:cNvSpPr/>
          <p:nvPr/>
        </p:nvSpPr>
        <p:spPr>
          <a:xfrm>
            <a:off x="0" y="4768130"/>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761457" y="893628"/>
            <a:ext cx="4191695" cy="523220"/>
          </a:xfrm>
          <a:prstGeom prst="rect">
            <a:avLst/>
          </a:prstGeom>
        </p:spPr>
        <p:txBody>
          <a:bodyPr wrap="square">
            <a:spAutoFit/>
          </a:bodyPr>
          <a:lstStyle/>
          <a:p>
            <a:pPr algn="ctr"/>
            <a:r>
              <a:rPr lang="en-US" sz="2800" b="1" dirty="0">
                <a:solidFill>
                  <a:srgbClr val="FFC000"/>
                </a:solidFill>
                <a:latin typeface="Arial Black" charset="0"/>
                <a:ea typeface="Arial Black" charset="0"/>
                <a:cs typeface="Arial Black" charset="0"/>
              </a:rPr>
              <a:t>I</a:t>
            </a:r>
            <a:r>
              <a:rPr lang="en-US" sz="2800" b="1" dirty="0">
                <a:solidFill>
                  <a:schemeClr val="accent1">
                    <a:lumMod val="75000"/>
                  </a:schemeClr>
                </a:solidFill>
                <a:latin typeface="Arial Black" charset="0"/>
                <a:ea typeface="Arial Black" charset="0"/>
                <a:cs typeface="Arial Black" charset="0"/>
              </a:rPr>
              <a:t>NSPIRATION</a:t>
            </a:r>
          </a:p>
        </p:txBody>
      </p:sp>
      <p:sp>
        <p:nvSpPr>
          <p:cNvPr id="7" name="Rectangle 6"/>
          <p:cNvSpPr/>
          <p:nvPr/>
        </p:nvSpPr>
        <p:spPr>
          <a:xfrm>
            <a:off x="4122963" y="1335004"/>
            <a:ext cx="4191695" cy="523220"/>
          </a:xfrm>
          <a:prstGeom prst="rect">
            <a:avLst/>
          </a:prstGeom>
        </p:spPr>
        <p:txBody>
          <a:bodyPr wrap="square">
            <a:spAutoFit/>
          </a:bodyPr>
          <a:lstStyle/>
          <a:p>
            <a:pPr algn="ctr"/>
            <a:r>
              <a:rPr lang="en-US" sz="2800" b="1" dirty="0">
                <a:solidFill>
                  <a:srgbClr val="FFC000"/>
                </a:solidFill>
                <a:latin typeface="Arial Black" charset="0"/>
                <a:ea typeface="Arial Black" charset="0"/>
                <a:cs typeface="Arial Black" charset="0"/>
              </a:rPr>
              <a:t>D</a:t>
            </a:r>
            <a:r>
              <a:rPr lang="en-US" sz="2800" b="1" dirty="0">
                <a:solidFill>
                  <a:schemeClr val="accent1">
                    <a:lumMod val="75000"/>
                  </a:schemeClr>
                </a:solidFill>
                <a:latin typeface="Arial Black" charset="0"/>
                <a:ea typeface="Arial Black" charset="0"/>
                <a:cs typeface="Arial Black" charset="0"/>
              </a:rPr>
              <a:t>ETERMINATION</a:t>
            </a:r>
          </a:p>
        </p:txBody>
      </p:sp>
      <p:sp>
        <p:nvSpPr>
          <p:cNvPr id="8" name="Rectangle 7"/>
          <p:cNvSpPr/>
          <p:nvPr/>
        </p:nvSpPr>
        <p:spPr>
          <a:xfrm>
            <a:off x="3984734" y="1786540"/>
            <a:ext cx="4191695" cy="523220"/>
          </a:xfrm>
          <a:prstGeom prst="rect">
            <a:avLst/>
          </a:prstGeom>
        </p:spPr>
        <p:txBody>
          <a:bodyPr wrap="square">
            <a:spAutoFit/>
          </a:bodyPr>
          <a:lstStyle/>
          <a:p>
            <a:pPr algn="ctr"/>
            <a:r>
              <a:rPr lang="en-US" sz="2800" b="1" dirty="0">
                <a:solidFill>
                  <a:srgbClr val="FFC000"/>
                </a:solidFill>
                <a:latin typeface="Arial Black" charset="0"/>
                <a:ea typeface="Arial Black" charset="0"/>
                <a:cs typeface="Arial Black" charset="0"/>
              </a:rPr>
              <a:t>E</a:t>
            </a:r>
            <a:r>
              <a:rPr lang="en-US" sz="2800" b="1" dirty="0">
                <a:solidFill>
                  <a:schemeClr val="accent1">
                    <a:lumMod val="75000"/>
                  </a:schemeClr>
                </a:solidFill>
                <a:latin typeface="Arial Black" charset="0"/>
                <a:ea typeface="Arial Black" charset="0"/>
                <a:cs typeface="Arial Black" charset="0"/>
              </a:rPr>
              <a:t>XPECTATIONS</a:t>
            </a:r>
          </a:p>
        </p:txBody>
      </p:sp>
      <p:sp>
        <p:nvSpPr>
          <p:cNvPr id="9" name="Rectangle 8"/>
          <p:cNvSpPr/>
          <p:nvPr/>
        </p:nvSpPr>
        <p:spPr>
          <a:xfrm>
            <a:off x="3222910" y="2252781"/>
            <a:ext cx="4191695" cy="523220"/>
          </a:xfrm>
          <a:prstGeom prst="rect">
            <a:avLst/>
          </a:prstGeom>
        </p:spPr>
        <p:txBody>
          <a:bodyPr wrap="square">
            <a:spAutoFit/>
          </a:bodyPr>
          <a:lstStyle/>
          <a:p>
            <a:pPr algn="ctr"/>
            <a:r>
              <a:rPr lang="en-US" sz="2800" b="1" dirty="0">
                <a:solidFill>
                  <a:srgbClr val="FFC000"/>
                </a:solidFill>
                <a:latin typeface="Arial Black" charset="0"/>
                <a:ea typeface="Arial Black" charset="0"/>
                <a:cs typeface="Arial Black" charset="0"/>
              </a:rPr>
              <a:t>A</a:t>
            </a:r>
            <a:r>
              <a:rPr lang="en-US" sz="2800" b="1" dirty="0">
                <a:solidFill>
                  <a:schemeClr val="accent1">
                    <a:lumMod val="75000"/>
                  </a:schemeClr>
                </a:solidFill>
                <a:latin typeface="Arial Black" charset="0"/>
                <a:ea typeface="Arial Black" charset="0"/>
                <a:cs typeface="Arial Black" charset="0"/>
              </a:rPr>
              <a:t>CTION</a:t>
            </a:r>
          </a:p>
        </p:txBody>
      </p:sp>
      <p:sp>
        <p:nvSpPr>
          <p:cNvPr id="10" name="Rectangle 9"/>
          <p:cNvSpPr/>
          <p:nvPr/>
        </p:nvSpPr>
        <p:spPr>
          <a:xfrm>
            <a:off x="3708291" y="2704317"/>
            <a:ext cx="4191695" cy="523220"/>
          </a:xfrm>
          <a:prstGeom prst="rect">
            <a:avLst/>
          </a:prstGeom>
        </p:spPr>
        <p:txBody>
          <a:bodyPr wrap="square">
            <a:spAutoFit/>
          </a:bodyPr>
          <a:lstStyle/>
          <a:p>
            <a:pPr algn="ctr"/>
            <a:r>
              <a:rPr lang="en-US" sz="2800" b="1" dirty="0">
                <a:solidFill>
                  <a:srgbClr val="FFC000"/>
                </a:solidFill>
                <a:latin typeface="Arial Black" charset="0"/>
                <a:ea typeface="Arial Black" charset="0"/>
                <a:cs typeface="Arial Black" charset="0"/>
              </a:rPr>
              <a:t>S</a:t>
            </a:r>
            <a:r>
              <a:rPr lang="en-US" sz="2800" b="1" dirty="0">
                <a:solidFill>
                  <a:schemeClr val="accent1">
                    <a:lumMod val="75000"/>
                  </a:schemeClr>
                </a:solidFill>
                <a:latin typeface="Arial Black" charset="0"/>
                <a:ea typeface="Arial Black" charset="0"/>
                <a:cs typeface="Arial Black" charset="0"/>
              </a:rPr>
              <a:t>TRATEGIES</a:t>
            </a:r>
          </a:p>
        </p:txBody>
      </p:sp>
      <p:pic>
        <p:nvPicPr>
          <p:cNvPr id="11" name="Picture 10">
            <a:extLst>
              <a:ext uri="{FF2B5EF4-FFF2-40B4-BE49-F238E27FC236}">
                <a16:creationId xmlns:a16="http://schemas.microsoft.com/office/drawing/2014/main" id="{4CDAA62D-DD71-1847-BFB6-FB6D318C2234}"/>
              </a:ext>
            </a:extLst>
          </p:cNvPr>
          <p:cNvPicPr>
            <a:picLocks noChangeAspect="1"/>
          </p:cNvPicPr>
          <p:nvPr/>
        </p:nvPicPr>
        <p:blipFill>
          <a:blip r:embed="rId3"/>
          <a:stretch>
            <a:fillRect/>
          </a:stretch>
        </p:blipFill>
        <p:spPr>
          <a:xfrm>
            <a:off x="1057022" y="615020"/>
            <a:ext cx="2321265" cy="3208252"/>
          </a:xfrm>
          <a:prstGeom prst="rect">
            <a:avLst/>
          </a:prstGeom>
        </p:spPr>
      </p:pic>
    </p:spTree>
    <p:extLst>
      <p:ext uri="{BB962C8B-B14F-4D97-AF65-F5344CB8AC3E}">
        <p14:creationId xmlns:p14="http://schemas.microsoft.com/office/powerpoint/2010/main" val="179455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6" name="Rectangle 5"/>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2880" y="10160"/>
            <a:ext cx="8792877" cy="400110"/>
          </a:xfrm>
          <a:prstGeom prst="rect">
            <a:avLst/>
          </a:prstGeom>
          <a:noFill/>
        </p:spPr>
        <p:txBody>
          <a:bodyPr wrap="square" rtlCol="0">
            <a:spAutoFit/>
          </a:bodyPr>
          <a:lstStyle/>
          <a:p>
            <a:pPr algn="r"/>
            <a:r>
              <a:rPr lang="en-US" sz="2000" dirty="0">
                <a:solidFill>
                  <a:srgbClr val="FFC000"/>
                </a:solidFill>
                <a:latin typeface="Arial" charset="0"/>
                <a:ea typeface="Arial" charset="0"/>
                <a:cs typeface="Arial" charset="0"/>
              </a:rPr>
              <a:t>EXPECTATIONS </a:t>
            </a:r>
            <a:r>
              <a:rPr lang="en-US" sz="2000" dirty="0">
                <a:solidFill>
                  <a:schemeClr val="bg1"/>
                </a:solidFill>
                <a:latin typeface="Arial" charset="0"/>
                <a:ea typeface="Arial" charset="0"/>
                <a:cs typeface="Arial" charset="0"/>
              </a:rPr>
              <a:t>OF ACADEMIC CAREER OPTIONS</a:t>
            </a:r>
          </a:p>
        </p:txBody>
      </p:sp>
      <p:sp>
        <p:nvSpPr>
          <p:cNvPr id="8" name="Rectangle 7"/>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996720"/>
            <a:ext cx="9147142" cy="785781"/>
          </a:xfrm>
          <a:prstGeom prst="rect">
            <a:avLst/>
          </a:prstGeom>
          <a:solidFill>
            <a:schemeClr val="accent1">
              <a:lumMod val="7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11" name="Rectangle 10"/>
          <p:cNvSpPr/>
          <p:nvPr/>
        </p:nvSpPr>
        <p:spPr>
          <a:xfrm>
            <a:off x="827" y="1335196"/>
            <a:ext cx="9144000" cy="430887"/>
          </a:xfrm>
          <a:prstGeom prst="rect">
            <a:avLst/>
          </a:prstGeom>
        </p:spPr>
        <p:txBody>
          <a:bodyPr wrap="square">
            <a:spAutoFit/>
          </a:bodyPr>
          <a:lstStyle/>
          <a:p>
            <a:pPr algn="ctr"/>
            <a:r>
              <a:rPr lang="en-US" sz="2200" b="1" dirty="0">
                <a:solidFill>
                  <a:schemeClr val="bg1"/>
                </a:solidFill>
                <a:latin typeface="Arial Black" charset="0"/>
                <a:ea typeface="Arial Black" charset="0"/>
                <a:cs typeface="Arial Black" charset="0"/>
              </a:rPr>
              <a:t>What You Want to do Determines Your Next Steps!</a:t>
            </a:r>
          </a:p>
        </p:txBody>
      </p:sp>
      <p:sp>
        <p:nvSpPr>
          <p:cNvPr id="12" name="Rectangle 11"/>
          <p:cNvSpPr/>
          <p:nvPr/>
        </p:nvSpPr>
        <p:spPr>
          <a:xfrm>
            <a:off x="0" y="1025937"/>
            <a:ext cx="9144000" cy="338554"/>
          </a:xfrm>
          <a:prstGeom prst="rect">
            <a:avLst/>
          </a:prstGeom>
        </p:spPr>
        <p:txBody>
          <a:bodyPr wrap="square">
            <a:spAutoFit/>
          </a:bodyPr>
          <a:lstStyle/>
          <a:p>
            <a:pPr algn="ctr"/>
            <a:r>
              <a:rPr lang="en-US" sz="1600" b="1" dirty="0">
                <a:solidFill>
                  <a:schemeClr val="bg1"/>
                </a:solidFill>
                <a:latin typeface="Arial" charset="0"/>
                <a:ea typeface="Arial" charset="0"/>
                <a:cs typeface="Arial" charset="0"/>
              </a:rPr>
              <a:t>High School </a:t>
            </a:r>
            <a:r>
              <a:rPr lang="is-IS" sz="1600" b="1" dirty="0">
                <a:solidFill>
                  <a:schemeClr val="bg1"/>
                </a:solidFill>
                <a:latin typeface="Arial" charset="0"/>
                <a:ea typeface="Arial" charset="0"/>
                <a:cs typeface="Arial" charset="0"/>
              </a:rPr>
              <a:t>and then...College?  University?  Technical School?</a:t>
            </a:r>
          </a:p>
        </p:txBody>
      </p:sp>
      <p:pic>
        <p:nvPicPr>
          <p:cNvPr id="13" name="Picture 12">
            <a:extLst>
              <a:ext uri="{FF2B5EF4-FFF2-40B4-BE49-F238E27FC236}">
                <a16:creationId xmlns:a16="http://schemas.microsoft.com/office/drawing/2014/main" id="{95343A63-1E26-EE44-B957-E6D7A7F2AC4D}"/>
              </a:ext>
            </a:extLst>
          </p:cNvPr>
          <p:cNvPicPr>
            <a:picLocks noChangeAspect="1"/>
          </p:cNvPicPr>
          <p:nvPr/>
        </p:nvPicPr>
        <p:blipFill>
          <a:blip r:embed="rId4"/>
          <a:stretch>
            <a:fillRect/>
          </a:stretch>
        </p:blipFill>
        <p:spPr>
          <a:xfrm>
            <a:off x="8348870" y="4156707"/>
            <a:ext cx="626887" cy="866429"/>
          </a:xfrm>
          <a:prstGeom prst="rect">
            <a:avLst/>
          </a:prstGeom>
        </p:spPr>
      </p:pic>
    </p:spTree>
    <p:extLst>
      <p:ext uri="{BB962C8B-B14F-4D97-AF65-F5344CB8AC3E}">
        <p14:creationId xmlns:p14="http://schemas.microsoft.com/office/powerpoint/2010/main" val="44370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358408"/>
            <a:ext cx="5711053" cy="4785092"/>
          </a:xfrm>
          <a:prstGeom prst="rect">
            <a:avLst/>
          </a:prstGeom>
        </p:spPr>
      </p:pic>
      <p:sp>
        <p:nvSpPr>
          <p:cNvPr id="2" name="Rectangle 1"/>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NEXT STEPS</a:t>
            </a:r>
          </a:p>
        </p:txBody>
      </p:sp>
      <p:sp>
        <p:nvSpPr>
          <p:cNvPr id="4" name="Rectangle 3"/>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BE33DD-E534-AC44-877F-B804432C76E8}"/>
              </a:ext>
            </a:extLst>
          </p:cNvPr>
          <p:cNvPicPr>
            <a:picLocks noChangeAspect="1"/>
          </p:cNvPicPr>
          <p:nvPr/>
        </p:nvPicPr>
        <p:blipFill>
          <a:blip r:embed="rId4"/>
          <a:stretch>
            <a:fillRect/>
          </a:stretch>
        </p:blipFill>
        <p:spPr>
          <a:xfrm>
            <a:off x="8348870" y="4156707"/>
            <a:ext cx="626887" cy="866429"/>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3B6892D5-BC2F-7B7C-24CC-DB3BB2897DE0}"/>
              </a:ext>
            </a:extLst>
          </p:cNvPr>
          <p:cNvPicPr>
            <a:picLocks noChangeAspect="1"/>
          </p:cNvPicPr>
          <p:nvPr/>
        </p:nvPicPr>
        <p:blipFill>
          <a:blip r:embed="rId5"/>
          <a:stretch>
            <a:fillRect/>
          </a:stretch>
        </p:blipFill>
        <p:spPr>
          <a:xfrm>
            <a:off x="4579318" y="615820"/>
            <a:ext cx="3504837" cy="4407316"/>
          </a:xfrm>
          <a:prstGeom prst="rect">
            <a:avLst/>
          </a:prstGeom>
        </p:spPr>
      </p:pic>
    </p:spTree>
    <p:extLst>
      <p:ext uri="{BB962C8B-B14F-4D97-AF65-F5344CB8AC3E}">
        <p14:creationId xmlns:p14="http://schemas.microsoft.com/office/powerpoint/2010/main" val="199484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62" y="142495"/>
            <a:ext cx="3308128" cy="206820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57485" y="142495"/>
            <a:ext cx="2980607" cy="206745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84392" y="34890"/>
            <a:ext cx="2774245" cy="2186926"/>
          </a:xfrm>
          <a:prstGeom prst="rect">
            <a:avLst/>
          </a:prstGeom>
        </p:spPr>
      </p:pic>
      <p:sp>
        <p:nvSpPr>
          <p:cNvPr id="2" name="Rectangle 1"/>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NEXT STEPS </a:t>
            </a:r>
            <a:r>
              <a:rPr lang="mr-IN" sz="2000" dirty="0">
                <a:solidFill>
                  <a:schemeClr val="bg1"/>
                </a:solidFill>
                <a:latin typeface="Arial" charset="0"/>
                <a:ea typeface="Arial" charset="0"/>
                <a:cs typeface="Arial" charset="0"/>
              </a:rPr>
              <a:t>–</a:t>
            </a:r>
            <a:r>
              <a:rPr lang="en-US" sz="2000" dirty="0">
                <a:solidFill>
                  <a:schemeClr val="bg1"/>
                </a:solidFill>
                <a:latin typeface="Arial" charset="0"/>
                <a:ea typeface="Arial" charset="0"/>
                <a:cs typeface="Arial" charset="0"/>
              </a:rPr>
              <a:t> PAGES 25 &amp; 26</a:t>
            </a:r>
          </a:p>
        </p:txBody>
      </p:sp>
      <p:sp>
        <p:nvSpPr>
          <p:cNvPr id="4" name="Rectangle 3"/>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1576" y="3315135"/>
            <a:ext cx="3322765" cy="1828365"/>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357484" y="3315135"/>
            <a:ext cx="2980608" cy="1828366"/>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84392" y="3303559"/>
            <a:ext cx="2759608" cy="1836864"/>
          </a:xfrm>
          <a:prstGeom prst="rect">
            <a:avLst/>
          </a:prstGeom>
        </p:spPr>
      </p:pic>
      <p:sp>
        <p:nvSpPr>
          <p:cNvPr id="11" name="Rectangle 10"/>
          <p:cNvSpPr/>
          <p:nvPr/>
        </p:nvSpPr>
        <p:spPr>
          <a:xfrm>
            <a:off x="-12382" y="2420891"/>
            <a:ext cx="9156382" cy="430887"/>
          </a:xfrm>
          <a:prstGeom prst="rect">
            <a:avLst/>
          </a:prstGeom>
        </p:spPr>
        <p:txBody>
          <a:bodyPr wrap="square">
            <a:spAutoFit/>
          </a:bodyPr>
          <a:lstStyle/>
          <a:p>
            <a:pPr algn="ctr"/>
            <a:r>
              <a:rPr lang="en-US" sz="2200" b="1" dirty="0">
                <a:solidFill>
                  <a:schemeClr val="accent1">
                    <a:lumMod val="75000"/>
                  </a:schemeClr>
                </a:solidFill>
                <a:latin typeface="Arial Black" charset="0"/>
                <a:ea typeface="Arial Black" charset="0"/>
                <a:cs typeface="Arial Black" charset="0"/>
              </a:rPr>
              <a:t>Commuting vs Going Away? What Degree Do I Want?</a:t>
            </a:r>
          </a:p>
        </p:txBody>
      </p:sp>
      <p:sp>
        <p:nvSpPr>
          <p:cNvPr id="12" name="Rectangle 11"/>
          <p:cNvSpPr/>
          <p:nvPr/>
        </p:nvSpPr>
        <p:spPr>
          <a:xfrm>
            <a:off x="2023" y="2780114"/>
            <a:ext cx="9156382" cy="338554"/>
          </a:xfrm>
          <a:prstGeom prst="rect">
            <a:avLst/>
          </a:prstGeom>
        </p:spPr>
        <p:txBody>
          <a:bodyPr wrap="square">
            <a:spAutoFit/>
          </a:bodyPr>
          <a:lstStyle/>
          <a:p>
            <a:pPr algn="ctr"/>
            <a:r>
              <a:rPr lang="en-US" sz="1600" dirty="0">
                <a:latin typeface="Arial" charset="0"/>
                <a:ea typeface="Arial" charset="0"/>
                <a:cs typeface="Arial" charset="0"/>
              </a:rPr>
              <a:t>Think About What Options You Have</a:t>
            </a:r>
          </a:p>
        </p:txBody>
      </p:sp>
      <p:pic>
        <p:nvPicPr>
          <p:cNvPr id="14" name="Picture 13">
            <a:extLst>
              <a:ext uri="{FF2B5EF4-FFF2-40B4-BE49-F238E27FC236}">
                <a16:creationId xmlns:a16="http://schemas.microsoft.com/office/drawing/2014/main" id="{95D528C8-C763-3E49-AA45-6C32214928D1}"/>
              </a:ext>
            </a:extLst>
          </p:cNvPr>
          <p:cNvPicPr>
            <a:picLocks noChangeAspect="1"/>
          </p:cNvPicPr>
          <p:nvPr/>
        </p:nvPicPr>
        <p:blipFill>
          <a:blip r:embed="rId9"/>
          <a:stretch>
            <a:fillRect/>
          </a:stretch>
        </p:blipFill>
        <p:spPr>
          <a:xfrm>
            <a:off x="8348870" y="4156707"/>
            <a:ext cx="626887" cy="866429"/>
          </a:xfrm>
          <a:prstGeom prst="rect">
            <a:avLst/>
          </a:prstGeom>
        </p:spPr>
      </p:pic>
    </p:spTree>
    <p:extLst>
      <p:ext uri="{BB962C8B-B14F-4D97-AF65-F5344CB8AC3E}">
        <p14:creationId xmlns:p14="http://schemas.microsoft.com/office/powerpoint/2010/main" val="135876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IN MY FUTURE </a:t>
            </a:r>
            <a:r>
              <a:rPr lang="mr-IN" sz="2000" dirty="0">
                <a:solidFill>
                  <a:schemeClr val="bg1"/>
                </a:solidFill>
                <a:latin typeface="Arial" charset="0"/>
                <a:ea typeface="Arial" charset="0"/>
                <a:cs typeface="Arial" charset="0"/>
              </a:rPr>
              <a:t>–</a:t>
            </a:r>
            <a:r>
              <a:rPr lang="en-US" sz="2000" dirty="0">
                <a:solidFill>
                  <a:schemeClr val="bg1"/>
                </a:solidFill>
                <a:latin typeface="Arial" charset="0"/>
                <a:ea typeface="Arial" charset="0"/>
                <a:cs typeface="Arial" charset="0"/>
              </a:rPr>
              <a:t> PAGE 26</a:t>
            </a:r>
          </a:p>
        </p:txBody>
      </p:sp>
      <p:sp>
        <p:nvSpPr>
          <p:cNvPr id="4" name="Rectangle 3"/>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1412" y="818007"/>
            <a:ext cx="3047033" cy="3950763"/>
          </a:xfrm>
          <a:prstGeom prst="rect">
            <a:avLst/>
          </a:prstGeom>
          <a:solidFill>
            <a:schemeClr val="accent1">
              <a:lumMod val="7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7" name="Rectangle 6"/>
          <p:cNvSpPr/>
          <p:nvPr/>
        </p:nvSpPr>
        <p:spPr>
          <a:xfrm>
            <a:off x="486142" y="1403629"/>
            <a:ext cx="2974692" cy="1490038"/>
          </a:xfrm>
          <a:prstGeom prst="rect">
            <a:avLst/>
          </a:prstGeom>
        </p:spPr>
        <p:txBody>
          <a:bodyPr wrap="square">
            <a:spAutoFit/>
          </a:bodyPr>
          <a:lstStyle/>
          <a:p>
            <a:pPr algn="ctr"/>
            <a:r>
              <a:rPr lang="en-US" sz="2200" b="1" dirty="0">
                <a:solidFill>
                  <a:schemeClr val="accent1">
                    <a:lumMod val="75000"/>
                  </a:schemeClr>
                </a:solidFill>
                <a:latin typeface="Arial" charset="0"/>
                <a:ea typeface="Arial" charset="0"/>
                <a:cs typeface="Arial" charset="0"/>
              </a:rPr>
              <a:t>What kinds of careers are needed at different college levels?</a:t>
            </a:r>
          </a:p>
        </p:txBody>
      </p:sp>
      <p:sp>
        <p:nvSpPr>
          <p:cNvPr id="8" name="Rectangle 7"/>
          <p:cNvSpPr/>
          <p:nvPr/>
        </p:nvSpPr>
        <p:spPr>
          <a:xfrm>
            <a:off x="520867" y="2819539"/>
            <a:ext cx="2893666" cy="1200329"/>
          </a:xfrm>
          <a:prstGeom prst="rect">
            <a:avLst/>
          </a:prstGeom>
        </p:spPr>
        <p:txBody>
          <a:bodyPr wrap="square">
            <a:spAutoFit/>
          </a:bodyPr>
          <a:lstStyle/>
          <a:p>
            <a:pPr algn="ctr"/>
            <a:r>
              <a:rPr lang="en-US" dirty="0">
                <a:solidFill>
                  <a:schemeClr val="bg1"/>
                </a:solidFill>
                <a:latin typeface="Arial" charset="0"/>
                <a:ea typeface="Arial" charset="0"/>
                <a:cs typeface="Arial" charset="0"/>
              </a:rPr>
              <a:t>Goals help determine </a:t>
            </a:r>
            <a:r>
              <a:rPr lang="en-US" b="1" dirty="0">
                <a:solidFill>
                  <a:schemeClr val="accent1">
                    <a:lumMod val="75000"/>
                  </a:schemeClr>
                </a:solidFill>
                <a:latin typeface="Arial" charset="0"/>
                <a:ea typeface="Arial" charset="0"/>
                <a:cs typeface="Arial" charset="0"/>
              </a:rPr>
              <a:t>who</a:t>
            </a:r>
            <a:r>
              <a:rPr lang="en-US" dirty="0">
                <a:solidFill>
                  <a:schemeClr val="bg1"/>
                </a:solidFill>
                <a:latin typeface="Arial" charset="0"/>
                <a:ea typeface="Arial" charset="0"/>
                <a:cs typeface="Arial" charset="0"/>
              </a:rPr>
              <a:t>, </a:t>
            </a:r>
            <a:r>
              <a:rPr lang="en-US" b="1" dirty="0">
                <a:solidFill>
                  <a:schemeClr val="accent1">
                    <a:lumMod val="75000"/>
                  </a:schemeClr>
                </a:solidFill>
                <a:latin typeface="Arial" charset="0"/>
                <a:ea typeface="Arial" charset="0"/>
                <a:cs typeface="Arial" charset="0"/>
              </a:rPr>
              <a:t>what</a:t>
            </a:r>
            <a:r>
              <a:rPr lang="en-US" dirty="0">
                <a:solidFill>
                  <a:schemeClr val="bg1"/>
                </a:solidFill>
                <a:latin typeface="Arial" charset="0"/>
                <a:ea typeface="Arial" charset="0"/>
                <a:cs typeface="Arial" charset="0"/>
              </a:rPr>
              <a:t>, and </a:t>
            </a:r>
            <a:r>
              <a:rPr lang="en-US" b="1" dirty="0">
                <a:solidFill>
                  <a:schemeClr val="accent1">
                    <a:lumMod val="75000"/>
                  </a:schemeClr>
                </a:solidFill>
                <a:latin typeface="Arial" charset="0"/>
                <a:ea typeface="Arial" charset="0"/>
                <a:cs typeface="Arial" charset="0"/>
              </a:rPr>
              <a:t>where</a:t>
            </a:r>
            <a:r>
              <a:rPr lang="en-US" dirty="0">
                <a:solidFill>
                  <a:schemeClr val="bg1"/>
                </a:solidFill>
                <a:latin typeface="Arial" charset="0"/>
                <a:ea typeface="Arial" charset="0"/>
                <a:cs typeface="Arial" charset="0"/>
              </a:rPr>
              <a:t> </a:t>
            </a:r>
          </a:p>
          <a:p>
            <a:pPr algn="ctr"/>
            <a:r>
              <a:rPr lang="en-US" dirty="0">
                <a:solidFill>
                  <a:schemeClr val="bg1"/>
                </a:solidFill>
                <a:latin typeface="Arial" charset="0"/>
                <a:ea typeface="Arial" charset="0"/>
                <a:cs typeface="Arial" charset="0"/>
              </a:rPr>
              <a:t>you want to be in </a:t>
            </a:r>
          </a:p>
          <a:p>
            <a:pPr algn="ctr"/>
            <a:r>
              <a:rPr lang="en-US" dirty="0">
                <a:solidFill>
                  <a:schemeClr val="bg1"/>
                </a:solidFill>
                <a:latin typeface="Arial" charset="0"/>
                <a:ea typeface="Arial" charset="0"/>
                <a:cs typeface="Arial" charset="0"/>
              </a:rPr>
              <a:t>the near or distant future.</a:t>
            </a:r>
          </a:p>
        </p:txBody>
      </p:sp>
      <p:pic>
        <p:nvPicPr>
          <p:cNvPr id="10" name="Picture 9">
            <a:extLst>
              <a:ext uri="{FF2B5EF4-FFF2-40B4-BE49-F238E27FC236}">
                <a16:creationId xmlns:a16="http://schemas.microsoft.com/office/drawing/2014/main" id="{49DE9A83-E21C-DE4B-8378-B000EDF9BF97}"/>
              </a:ext>
            </a:extLst>
          </p:cNvPr>
          <p:cNvPicPr>
            <a:picLocks noChangeAspect="1"/>
          </p:cNvPicPr>
          <p:nvPr/>
        </p:nvPicPr>
        <p:blipFill>
          <a:blip r:embed="rId3"/>
          <a:stretch>
            <a:fillRect/>
          </a:stretch>
        </p:blipFill>
        <p:spPr>
          <a:xfrm>
            <a:off x="8348870" y="4156707"/>
            <a:ext cx="626887" cy="866429"/>
          </a:xfrm>
          <a:prstGeom prst="rect">
            <a:avLst/>
          </a:prstGeom>
        </p:spPr>
      </p:pic>
      <p:pic>
        <p:nvPicPr>
          <p:cNvPr id="11" name="Picture 10" descr="Table&#10;&#10;Description automatically generated">
            <a:extLst>
              <a:ext uri="{FF2B5EF4-FFF2-40B4-BE49-F238E27FC236}">
                <a16:creationId xmlns:a16="http://schemas.microsoft.com/office/drawing/2014/main" id="{38B9CDB1-CE70-8D91-EAF8-64964B74EEC7}"/>
              </a:ext>
            </a:extLst>
          </p:cNvPr>
          <p:cNvPicPr>
            <a:picLocks noChangeAspect="1"/>
          </p:cNvPicPr>
          <p:nvPr/>
        </p:nvPicPr>
        <p:blipFill>
          <a:blip r:embed="rId4"/>
          <a:stretch>
            <a:fillRect/>
          </a:stretch>
        </p:blipFill>
        <p:spPr>
          <a:xfrm>
            <a:off x="3467187" y="1140555"/>
            <a:ext cx="4779043" cy="3817895"/>
          </a:xfrm>
          <a:prstGeom prst="rect">
            <a:avLst/>
          </a:prstGeom>
        </p:spPr>
      </p:pic>
    </p:spTree>
    <p:extLst>
      <p:ext uri="{BB962C8B-B14F-4D97-AF65-F5344CB8AC3E}">
        <p14:creationId xmlns:p14="http://schemas.microsoft.com/office/powerpoint/2010/main" val="193596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23" t="-2166"/>
          <a:stretch/>
        </p:blipFill>
        <p:spPr>
          <a:xfrm>
            <a:off x="10371" y="306373"/>
            <a:ext cx="9133629" cy="4837128"/>
          </a:xfrm>
          <a:prstGeom prst="rect">
            <a:avLst/>
          </a:prstGeom>
        </p:spPr>
      </p:pic>
      <p:sp>
        <p:nvSpPr>
          <p:cNvPr id="2" name="Rectangle 1"/>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IN MY FUTURE </a:t>
            </a:r>
            <a:r>
              <a:rPr lang="mr-IN" sz="2000" dirty="0">
                <a:solidFill>
                  <a:schemeClr val="bg1"/>
                </a:solidFill>
                <a:latin typeface="Arial" charset="0"/>
                <a:ea typeface="Arial" charset="0"/>
                <a:cs typeface="Arial" charset="0"/>
              </a:rPr>
              <a:t>–</a:t>
            </a:r>
            <a:r>
              <a:rPr lang="en-US" sz="2000" dirty="0">
                <a:solidFill>
                  <a:schemeClr val="bg1"/>
                </a:solidFill>
                <a:latin typeface="Arial" charset="0"/>
                <a:ea typeface="Arial" charset="0"/>
                <a:cs typeface="Arial" charset="0"/>
              </a:rPr>
              <a:t> PAGES 27-28</a:t>
            </a:r>
          </a:p>
        </p:txBody>
      </p:sp>
      <p:sp>
        <p:nvSpPr>
          <p:cNvPr id="4" name="Rectangle 3"/>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2407533"/>
            <a:ext cx="9144000" cy="718650"/>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590309" y="2562060"/>
            <a:ext cx="7940234" cy="369332"/>
          </a:xfrm>
          <a:prstGeom prst="rect">
            <a:avLst/>
          </a:prstGeom>
        </p:spPr>
        <p:txBody>
          <a:bodyPr wrap="square">
            <a:spAutoFit/>
          </a:bodyPr>
          <a:lstStyle/>
          <a:p>
            <a:pPr algn="ctr"/>
            <a:r>
              <a:rPr lang="en-US" dirty="0">
                <a:latin typeface="Arial" charset="0"/>
                <a:ea typeface="Arial" charset="0"/>
                <a:cs typeface="Arial" charset="0"/>
              </a:rPr>
              <a:t>Visit colleges personally or online. Ex: </a:t>
            </a:r>
            <a:r>
              <a:rPr lang="en-US" dirty="0" err="1">
                <a:latin typeface="Arial" charset="0"/>
                <a:ea typeface="Arial" charset="0"/>
                <a:cs typeface="Arial" charset="0"/>
              </a:rPr>
              <a:t>www.youvisit.com</a:t>
            </a:r>
            <a:endParaRPr lang="en-US" dirty="0">
              <a:latin typeface="Arial" charset="0"/>
              <a:ea typeface="Arial" charset="0"/>
              <a:cs typeface="Arial" charset="0"/>
            </a:endParaRPr>
          </a:p>
        </p:txBody>
      </p:sp>
      <p:pic>
        <p:nvPicPr>
          <p:cNvPr id="10" name="Picture 9">
            <a:extLst>
              <a:ext uri="{FF2B5EF4-FFF2-40B4-BE49-F238E27FC236}">
                <a16:creationId xmlns:a16="http://schemas.microsoft.com/office/drawing/2014/main" id="{575B55B0-09DC-D341-A84A-042A9DB26CF4}"/>
              </a:ext>
            </a:extLst>
          </p:cNvPr>
          <p:cNvPicPr>
            <a:picLocks noChangeAspect="1"/>
          </p:cNvPicPr>
          <p:nvPr/>
        </p:nvPicPr>
        <p:blipFill>
          <a:blip r:embed="rId4"/>
          <a:stretch>
            <a:fillRect/>
          </a:stretch>
        </p:blipFill>
        <p:spPr>
          <a:xfrm>
            <a:off x="8348870" y="4156707"/>
            <a:ext cx="626887" cy="866429"/>
          </a:xfrm>
          <a:prstGeom prst="rect">
            <a:avLst/>
          </a:prstGeom>
        </p:spPr>
      </p:pic>
    </p:spTree>
    <p:extLst>
      <p:ext uri="{BB962C8B-B14F-4D97-AF65-F5344CB8AC3E}">
        <p14:creationId xmlns:p14="http://schemas.microsoft.com/office/powerpoint/2010/main" val="50596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THE RIGHT ACADEMIC FIT </a:t>
            </a:r>
            <a:r>
              <a:rPr lang="mr-IN" sz="2000" dirty="0">
                <a:solidFill>
                  <a:schemeClr val="bg1"/>
                </a:solidFill>
                <a:latin typeface="Arial" charset="0"/>
                <a:ea typeface="Arial" charset="0"/>
                <a:cs typeface="Arial" charset="0"/>
              </a:rPr>
              <a:t>–</a:t>
            </a:r>
            <a:r>
              <a:rPr lang="en-US" sz="2000" dirty="0">
                <a:solidFill>
                  <a:schemeClr val="bg1"/>
                </a:solidFill>
                <a:latin typeface="Arial" charset="0"/>
                <a:ea typeface="Arial" charset="0"/>
                <a:cs typeface="Arial" charset="0"/>
              </a:rPr>
              <a:t> PAGE 28</a:t>
            </a:r>
          </a:p>
        </p:txBody>
      </p:sp>
      <p:sp>
        <p:nvSpPr>
          <p:cNvPr id="4" name="Rectangle 3"/>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809" y="-381965"/>
            <a:ext cx="7367287" cy="5525465"/>
          </a:xfrm>
          <a:prstGeom prst="rect">
            <a:avLst/>
          </a:prstGeom>
        </p:spPr>
      </p:pic>
      <p:sp>
        <p:nvSpPr>
          <p:cNvPr id="8" name="Rectangle 7"/>
          <p:cNvSpPr/>
          <p:nvPr/>
        </p:nvSpPr>
        <p:spPr>
          <a:xfrm>
            <a:off x="4285756" y="1061558"/>
            <a:ext cx="4393415" cy="1169551"/>
          </a:xfrm>
          <a:prstGeom prst="rect">
            <a:avLst/>
          </a:prstGeom>
        </p:spPr>
        <p:txBody>
          <a:bodyPr wrap="square">
            <a:spAutoFit/>
          </a:bodyPr>
          <a:lstStyle/>
          <a:p>
            <a:pPr algn="ctr"/>
            <a:r>
              <a:rPr lang="en-US" sz="2400" b="1" dirty="0">
                <a:solidFill>
                  <a:schemeClr val="accent1">
                    <a:lumMod val="75000"/>
                  </a:schemeClr>
                </a:solidFill>
                <a:latin typeface="Arial Black" charset="0"/>
                <a:ea typeface="Arial Black" charset="0"/>
                <a:cs typeface="Arial Black" charset="0"/>
              </a:rPr>
              <a:t>REACH, MATCH </a:t>
            </a:r>
            <a:r>
              <a:rPr lang="en-US" sz="2400" b="1" dirty="0">
                <a:solidFill>
                  <a:srgbClr val="FFC000"/>
                </a:solidFill>
                <a:latin typeface="Arial Black" charset="0"/>
                <a:ea typeface="Arial Black" charset="0"/>
                <a:cs typeface="Arial Black" charset="0"/>
              </a:rPr>
              <a:t>OR</a:t>
            </a:r>
            <a:r>
              <a:rPr lang="en-US" sz="2400" b="1" dirty="0">
                <a:solidFill>
                  <a:schemeClr val="accent1">
                    <a:lumMod val="75000"/>
                  </a:schemeClr>
                </a:solidFill>
                <a:latin typeface="Arial Black" charset="0"/>
                <a:ea typeface="Arial Black" charset="0"/>
                <a:cs typeface="Arial Black" charset="0"/>
              </a:rPr>
              <a:t> SAFE</a:t>
            </a:r>
          </a:p>
          <a:p>
            <a:pPr algn="ctr"/>
            <a:r>
              <a:rPr lang="en-US" sz="2400" b="1" dirty="0">
                <a:solidFill>
                  <a:schemeClr val="accent1">
                    <a:lumMod val="75000"/>
                  </a:schemeClr>
                </a:solidFill>
                <a:latin typeface="Arial Black" charset="0"/>
                <a:ea typeface="Arial Black" charset="0"/>
                <a:cs typeface="Arial Black" charset="0"/>
              </a:rPr>
              <a:t>SCHOOL?</a:t>
            </a:r>
          </a:p>
          <a:p>
            <a:pPr algn="ctr"/>
            <a:endParaRPr lang="en-US" sz="2200" b="1" dirty="0">
              <a:solidFill>
                <a:schemeClr val="accent1">
                  <a:lumMod val="75000"/>
                </a:schemeClr>
              </a:solidFill>
              <a:latin typeface="Arial Black" charset="0"/>
              <a:ea typeface="Arial Black" charset="0"/>
              <a:cs typeface="Arial Black" charset="0"/>
            </a:endParaRPr>
          </a:p>
        </p:txBody>
      </p:sp>
      <p:sp>
        <p:nvSpPr>
          <p:cNvPr id="9" name="Rectangle 8"/>
          <p:cNvSpPr/>
          <p:nvPr/>
        </p:nvSpPr>
        <p:spPr>
          <a:xfrm>
            <a:off x="4398380" y="2080904"/>
            <a:ext cx="4143736" cy="369332"/>
          </a:xfrm>
          <a:prstGeom prst="rect">
            <a:avLst/>
          </a:prstGeom>
        </p:spPr>
        <p:txBody>
          <a:bodyPr wrap="square">
            <a:spAutoFit/>
          </a:bodyPr>
          <a:lstStyle/>
          <a:p>
            <a:pPr algn="ctr"/>
            <a:r>
              <a:rPr lang="en-US" dirty="0">
                <a:latin typeface="Arial" charset="0"/>
                <a:ea typeface="Arial" charset="0"/>
                <a:cs typeface="Arial" charset="0"/>
              </a:rPr>
              <a:t>Where would I like to apply?</a:t>
            </a:r>
          </a:p>
        </p:txBody>
      </p:sp>
      <p:sp>
        <p:nvSpPr>
          <p:cNvPr id="10" name="Rectangle 9"/>
          <p:cNvSpPr/>
          <p:nvPr/>
        </p:nvSpPr>
        <p:spPr>
          <a:xfrm>
            <a:off x="4398380" y="2529766"/>
            <a:ext cx="4143736" cy="369332"/>
          </a:xfrm>
          <a:prstGeom prst="rect">
            <a:avLst/>
          </a:prstGeom>
        </p:spPr>
        <p:txBody>
          <a:bodyPr wrap="square">
            <a:spAutoFit/>
          </a:bodyPr>
          <a:lstStyle/>
          <a:p>
            <a:pPr algn="ctr"/>
            <a:r>
              <a:rPr lang="en-US" dirty="0">
                <a:latin typeface="Arial" charset="0"/>
                <a:ea typeface="Arial" charset="0"/>
                <a:cs typeface="Arial" charset="0"/>
              </a:rPr>
              <a:t>Where are my best chances?</a:t>
            </a:r>
          </a:p>
        </p:txBody>
      </p:sp>
      <p:sp>
        <p:nvSpPr>
          <p:cNvPr id="11" name="Rectangle 10"/>
          <p:cNvSpPr/>
          <p:nvPr/>
        </p:nvSpPr>
        <p:spPr>
          <a:xfrm>
            <a:off x="4398380" y="2978628"/>
            <a:ext cx="4143736" cy="369332"/>
          </a:xfrm>
          <a:prstGeom prst="rect">
            <a:avLst/>
          </a:prstGeom>
        </p:spPr>
        <p:txBody>
          <a:bodyPr wrap="square">
            <a:spAutoFit/>
          </a:bodyPr>
          <a:lstStyle/>
          <a:p>
            <a:pPr algn="ctr"/>
            <a:r>
              <a:rPr lang="en-US" dirty="0">
                <a:latin typeface="Arial" charset="0"/>
                <a:ea typeface="Arial" charset="0"/>
                <a:cs typeface="Arial" charset="0"/>
              </a:rPr>
              <a:t>Where am I sure I can attend?</a:t>
            </a:r>
          </a:p>
        </p:txBody>
      </p:sp>
      <p:sp>
        <p:nvSpPr>
          <p:cNvPr id="12" name="Rectangle 11"/>
          <p:cNvSpPr/>
          <p:nvPr/>
        </p:nvSpPr>
        <p:spPr>
          <a:xfrm>
            <a:off x="4743265" y="3652130"/>
            <a:ext cx="3696781" cy="338554"/>
          </a:xfrm>
          <a:prstGeom prst="rect">
            <a:avLst/>
          </a:prstGeom>
        </p:spPr>
        <p:txBody>
          <a:bodyPr wrap="none">
            <a:spAutoFit/>
          </a:bodyPr>
          <a:lstStyle/>
          <a:p>
            <a:r>
              <a:rPr lang="en-US" sz="1600" dirty="0">
                <a:latin typeface="Arial" charset="0"/>
                <a:ea typeface="Arial" charset="0"/>
                <a:cs typeface="Arial" charset="0"/>
              </a:rPr>
              <a:t>https://</a:t>
            </a:r>
            <a:r>
              <a:rPr lang="en-US" sz="1600" dirty="0" err="1">
                <a:latin typeface="Arial" charset="0"/>
                <a:ea typeface="Arial" charset="0"/>
                <a:cs typeface="Arial" charset="0"/>
              </a:rPr>
              <a:t>www.usnews.com</a:t>
            </a:r>
            <a:r>
              <a:rPr lang="en-US" sz="1600" dirty="0">
                <a:latin typeface="Arial" charset="0"/>
                <a:ea typeface="Arial" charset="0"/>
                <a:cs typeface="Arial" charset="0"/>
              </a:rPr>
              <a:t>/best-colleges</a:t>
            </a:r>
          </a:p>
        </p:txBody>
      </p:sp>
      <p:pic>
        <p:nvPicPr>
          <p:cNvPr id="13" name="Picture 12">
            <a:extLst>
              <a:ext uri="{FF2B5EF4-FFF2-40B4-BE49-F238E27FC236}">
                <a16:creationId xmlns:a16="http://schemas.microsoft.com/office/drawing/2014/main" id="{5DB97945-0E11-9043-BE32-56DFF8939B43}"/>
              </a:ext>
            </a:extLst>
          </p:cNvPr>
          <p:cNvPicPr>
            <a:picLocks noChangeAspect="1"/>
          </p:cNvPicPr>
          <p:nvPr/>
        </p:nvPicPr>
        <p:blipFill>
          <a:blip r:embed="rId4"/>
          <a:stretch>
            <a:fillRect/>
          </a:stretch>
        </p:blipFill>
        <p:spPr>
          <a:xfrm>
            <a:off x="8348870" y="4156707"/>
            <a:ext cx="626887" cy="866429"/>
          </a:xfrm>
          <a:prstGeom prst="rect">
            <a:avLst/>
          </a:prstGeom>
        </p:spPr>
      </p:pic>
    </p:spTree>
    <p:extLst>
      <p:ext uri="{BB962C8B-B14F-4D97-AF65-F5344CB8AC3E}">
        <p14:creationId xmlns:p14="http://schemas.microsoft.com/office/powerpoint/2010/main" val="64382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231757"/>
          </a:xfrm>
          <a:prstGeom prst="rect">
            <a:avLst/>
          </a:prstGeom>
        </p:spPr>
      </p:pic>
      <p:sp>
        <p:nvSpPr>
          <p:cNvPr id="4" name="Rectangle 3"/>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2880" y="10160"/>
            <a:ext cx="8792877" cy="400110"/>
          </a:xfrm>
          <a:prstGeom prst="rect">
            <a:avLst/>
          </a:prstGeom>
          <a:noFill/>
        </p:spPr>
        <p:txBody>
          <a:bodyPr wrap="square" rtlCol="0">
            <a:spAutoFit/>
          </a:bodyPr>
          <a:lstStyle/>
          <a:p>
            <a:pPr algn="ctr"/>
            <a:r>
              <a:rPr lang="en-US" sz="2000" dirty="0">
                <a:solidFill>
                  <a:schemeClr val="bg1"/>
                </a:solidFill>
                <a:latin typeface="Arial" charset="0"/>
                <a:ea typeface="Arial" charset="0"/>
                <a:cs typeface="Arial" charset="0"/>
              </a:rPr>
              <a:t>EXPECTATIONS: GETTING TO COLLEGE/COLLEGE PREREQUISITES</a:t>
            </a:r>
          </a:p>
        </p:txBody>
      </p:sp>
      <p:sp>
        <p:nvSpPr>
          <p:cNvPr id="6" name="Rectangle 5"/>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051141" y="807848"/>
            <a:ext cx="4417625" cy="3958138"/>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4051141" y="1174255"/>
            <a:ext cx="4417626" cy="1015663"/>
          </a:xfrm>
          <a:prstGeom prst="rect">
            <a:avLst/>
          </a:prstGeom>
        </p:spPr>
        <p:txBody>
          <a:bodyPr wrap="square">
            <a:spAutoFit/>
          </a:bodyPr>
          <a:lstStyle/>
          <a:p>
            <a:pPr algn="ctr"/>
            <a:endParaRPr lang="en-US" sz="2000" b="1" dirty="0">
              <a:solidFill>
                <a:schemeClr val="accent1">
                  <a:lumMod val="75000"/>
                </a:schemeClr>
              </a:solidFill>
              <a:latin typeface="Arial" charset="0"/>
              <a:ea typeface="Arial" charset="0"/>
              <a:cs typeface="Arial" charset="0"/>
            </a:endParaRPr>
          </a:p>
          <a:p>
            <a:pPr algn="ctr"/>
            <a:r>
              <a:rPr lang="en-US" sz="2000" b="1" dirty="0">
                <a:solidFill>
                  <a:schemeClr val="accent1">
                    <a:lumMod val="75000"/>
                  </a:schemeClr>
                </a:solidFill>
                <a:latin typeface="Arial" charset="0"/>
                <a:ea typeface="Arial" charset="0"/>
                <a:cs typeface="Arial" charset="0"/>
              </a:rPr>
              <a:t>What Do I Need to Graduate</a:t>
            </a:r>
          </a:p>
          <a:p>
            <a:pPr algn="ctr"/>
            <a:r>
              <a:rPr lang="en-US" sz="2000" b="1" dirty="0">
                <a:solidFill>
                  <a:schemeClr val="accent1">
                    <a:lumMod val="75000"/>
                  </a:schemeClr>
                </a:solidFill>
                <a:latin typeface="Arial" charset="0"/>
                <a:ea typeface="Arial" charset="0"/>
                <a:cs typeface="Arial" charset="0"/>
              </a:rPr>
              <a:t>From High School?</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11766" y="2349662"/>
            <a:ext cx="4108033" cy="1574447"/>
          </a:xfrm>
          <a:prstGeom prst="rect">
            <a:avLst/>
          </a:prstGeom>
        </p:spPr>
      </p:pic>
      <p:pic>
        <p:nvPicPr>
          <p:cNvPr id="11" name="Picture 10">
            <a:extLst>
              <a:ext uri="{FF2B5EF4-FFF2-40B4-BE49-F238E27FC236}">
                <a16:creationId xmlns:a16="http://schemas.microsoft.com/office/drawing/2014/main" id="{3146FA2B-F3ED-A246-9764-8AD961208F6B}"/>
              </a:ext>
            </a:extLst>
          </p:cNvPr>
          <p:cNvPicPr>
            <a:picLocks noChangeAspect="1"/>
          </p:cNvPicPr>
          <p:nvPr/>
        </p:nvPicPr>
        <p:blipFill>
          <a:blip r:embed="rId5"/>
          <a:stretch>
            <a:fillRect/>
          </a:stretch>
        </p:blipFill>
        <p:spPr>
          <a:xfrm>
            <a:off x="8348870" y="4156707"/>
            <a:ext cx="626887" cy="866429"/>
          </a:xfrm>
          <a:prstGeom prst="rect">
            <a:avLst/>
          </a:prstGeom>
        </p:spPr>
      </p:pic>
    </p:spTree>
    <p:extLst>
      <p:ext uri="{BB962C8B-B14F-4D97-AF65-F5344CB8AC3E}">
        <p14:creationId xmlns:p14="http://schemas.microsoft.com/office/powerpoint/2010/main" val="38464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900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2880" y="10160"/>
            <a:ext cx="8792877"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EXPECTATIONS IN GETTING THE GRADES </a:t>
            </a:r>
            <a:r>
              <a:rPr lang="mr-IN" sz="2000" dirty="0">
                <a:solidFill>
                  <a:schemeClr val="bg1"/>
                </a:solidFill>
                <a:latin typeface="Arial" charset="0"/>
                <a:ea typeface="Arial" charset="0"/>
                <a:cs typeface="Arial" charset="0"/>
              </a:rPr>
              <a:t>–</a:t>
            </a:r>
            <a:r>
              <a:rPr lang="en-US" sz="2000" dirty="0">
                <a:solidFill>
                  <a:schemeClr val="bg1"/>
                </a:solidFill>
                <a:latin typeface="Arial" charset="0"/>
                <a:ea typeface="Arial" charset="0"/>
                <a:cs typeface="Arial" charset="0"/>
              </a:rPr>
              <a:t> PAGE 31</a:t>
            </a:r>
          </a:p>
        </p:txBody>
      </p:sp>
      <p:sp>
        <p:nvSpPr>
          <p:cNvPr id="4" name="Rectangle 3"/>
          <p:cNvSpPr/>
          <p:nvPr/>
        </p:nvSpPr>
        <p:spPr>
          <a:xfrm>
            <a:off x="0" y="409004"/>
            <a:ext cx="9144000"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1C8E25-85ED-8643-883E-435AF916D971}"/>
              </a:ext>
            </a:extLst>
          </p:cNvPr>
          <p:cNvPicPr>
            <a:picLocks noChangeAspect="1"/>
          </p:cNvPicPr>
          <p:nvPr/>
        </p:nvPicPr>
        <p:blipFill>
          <a:blip r:embed="rId3"/>
          <a:stretch>
            <a:fillRect/>
          </a:stretch>
        </p:blipFill>
        <p:spPr>
          <a:xfrm>
            <a:off x="8348870" y="4156707"/>
            <a:ext cx="626887" cy="866429"/>
          </a:xfrm>
          <a:prstGeom prst="rect">
            <a:avLst/>
          </a:prstGeom>
        </p:spPr>
      </p:pic>
      <p:pic>
        <p:nvPicPr>
          <p:cNvPr id="8" name="Picture 7" descr="Calendar&#10;&#10;Description automatically generated">
            <a:extLst>
              <a:ext uri="{FF2B5EF4-FFF2-40B4-BE49-F238E27FC236}">
                <a16:creationId xmlns:a16="http://schemas.microsoft.com/office/drawing/2014/main" id="{73DFB253-F93C-1A6E-ADF8-2AD32F2A2CE4}"/>
              </a:ext>
            </a:extLst>
          </p:cNvPr>
          <p:cNvPicPr>
            <a:picLocks noChangeAspect="1"/>
          </p:cNvPicPr>
          <p:nvPr/>
        </p:nvPicPr>
        <p:blipFill>
          <a:blip r:embed="rId4"/>
          <a:stretch>
            <a:fillRect/>
          </a:stretch>
        </p:blipFill>
        <p:spPr>
          <a:xfrm>
            <a:off x="1998229" y="688896"/>
            <a:ext cx="5639700" cy="4089303"/>
          </a:xfrm>
          <a:prstGeom prst="rect">
            <a:avLst/>
          </a:prstGeom>
        </p:spPr>
      </p:pic>
    </p:spTree>
    <p:extLst>
      <p:ext uri="{BB962C8B-B14F-4D97-AF65-F5344CB8AC3E}">
        <p14:creationId xmlns:p14="http://schemas.microsoft.com/office/powerpoint/2010/main" val="435739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TotalTime>
  <Words>2814</Words>
  <Application>Microsoft Macintosh PowerPoint</Application>
  <PresentationFormat>On-screen Show (16:9)</PresentationFormat>
  <Paragraphs>161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KG Second Chances Sketch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Collazo</dc:creator>
  <cp:lastModifiedBy>Microsoft Office User</cp:lastModifiedBy>
  <cp:revision>25</cp:revision>
  <dcterms:created xsi:type="dcterms:W3CDTF">2017-08-09T01:45:06Z</dcterms:created>
  <dcterms:modified xsi:type="dcterms:W3CDTF">2022-05-03T16:33:43Z</dcterms:modified>
</cp:coreProperties>
</file>