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defaultTex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4A77C8"/>
    <a:srgbClr val="2358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64" autoAdjust="0"/>
    <p:restoredTop sz="82934" autoAdjust="0"/>
  </p:normalViewPr>
  <p:slideViewPr>
    <p:cSldViewPr snapToGrid="0" snapToObjects="1">
      <p:cViewPr varScale="1">
        <p:scale>
          <a:sx n="126" d="100"/>
          <a:sy n="126" d="100"/>
        </p:scale>
        <p:origin x="1040" y="19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0C955A-B8AD-CC4F-985E-FAAA486E769A}" type="datetimeFigureOut">
              <a:rPr lang="en-US" smtClean="0"/>
              <a:t>5/3/22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8D646A-7141-7A4A-99CA-03479E84EE5A}" type="slidenum">
              <a:rPr lang="en-US" smtClean="0"/>
              <a:t>‹#›</a:t>
            </a:fld>
            <a:endParaRPr lang="en-US"/>
          </a:p>
        </p:txBody>
      </p:sp>
    </p:spTree>
    <p:extLst>
      <p:ext uri="{BB962C8B-B14F-4D97-AF65-F5344CB8AC3E}">
        <p14:creationId xmlns:p14="http://schemas.microsoft.com/office/powerpoint/2010/main" val="2114932340"/>
      </p:ext>
    </p:extLst>
  </p:cSld>
  <p:clrMap bg1="lt1" tx1="dk1" bg2="lt2" tx2="dk2" accent1="accent1" accent2="accent2" accent3="accent3" accent4="accent4" accent5="accent5" accent6="accent6" hlink="hlink" folHlink="folHlink"/>
  <p:notesStyle>
    <a:lvl1pPr marL="0" algn="l" defTabSz="457181" rtl="0" eaLnBrk="1" latinLnBrk="0" hangingPunct="1">
      <a:defRPr sz="1200" kern="1200">
        <a:solidFill>
          <a:schemeClr val="tx1"/>
        </a:solidFill>
        <a:latin typeface="+mn-lt"/>
        <a:ea typeface="+mn-ea"/>
        <a:cs typeface="+mn-cs"/>
      </a:defRPr>
    </a:lvl1pPr>
    <a:lvl2pPr marL="457181" algn="l" defTabSz="457181" rtl="0" eaLnBrk="1" latinLnBrk="0" hangingPunct="1">
      <a:defRPr sz="1200" kern="1200">
        <a:solidFill>
          <a:schemeClr val="tx1"/>
        </a:solidFill>
        <a:latin typeface="+mn-lt"/>
        <a:ea typeface="+mn-ea"/>
        <a:cs typeface="+mn-cs"/>
      </a:defRPr>
    </a:lvl2pPr>
    <a:lvl3pPr marL="914362" algn="l" defTabSz="457181" rtl="0" eaLnBrk="1" latinLnBrk="0" hangingPunct="1">
      <a:defRPr sz="1200" kern="1200">
        <a:solidFill>
          <a:schemeClr val="tx1"/>
        </a:solidFill>
        <a:latin typeface="+mn-lt"/>
        <a:ea typeface="+mn-ea"/>
        <a:cs typeface="+mn-cs"/>
      </a:defRPr>
    </a:lvl3pPr>
    <a:lvl4pPr marL="1371543" algn="l" defTabSz="457181" rtl="0" eaLnBrk="1" latinLnBrk="0" hangingPunct="1">
      <a:defRPr sz="1200" kern="1200">
        <a:solidFill>
          <a:schemeClr val="tx1"/>
        </a:solidFill>
        <a:latin typeface="+mn-lt"/>
        <a:ea typeface="+mn-ea"/>
        <a:cs typeface="+mn-cs"/>
      </a:defRPr>
    </a:lvl4pPr>
    <a:lvl5pPr marL="1828724" algn="l" defTabSz="457181" rtl="0" eaLnBrk="1" latinLnBrk="0" hangingPunct="1">
      <a:defRPr sz="1200" kern="1200">
        <a:solidFill>
          <a:schemeClr val="tx1"/>
        </a:solidFill>
        <a:latin typeface="+mn-lt"/>
        <a:ea typeface="+mn-ea"/>
        <a:cs typeface="+mn-cs"/>
      </a:defRPr>
    </a:lvl5pPr>
    <a:lvl6pPr marL="2285905" algn="l" defTabSz="457181" rtl="0" eaLnBrk="1" latinLnBrk="0" hangingPunct="1">
      <a:defRPr sz="1200" kern="1200">
        <a:solidFill>
          <a:schemeClr val="tx1"/>
        </a:solidFill>
        <a:latin typeface="+mn-lt"/>
        <a:ea typeface="+mn-ea"/>
        <a:cs typeface="+mn-cs"/>
      </a:defRPr>
    </a:lvl6pPr>
    <a:lvl7pPr marL="2743086" algn="l" defTabSz="457181" rtl="0" eaLnBrk="1" latinLnBrk="0" hangingPunct="1">
      <a:defRPr sz="1200" kern="1200">
        <a:solidFill>
          <a:schemeClr val="tx1"/>
        </a:solidFill>
        <a:latin typeface="+mn-lt"/>
        <a:ea typeface="+mn-ea"/>
        <a:cs typeface="+mn-cs"/>
      </a:defRPr>
    </a:lvl7pPr>
    <a:lvl8pPr marL="3200266" algn="l" defTabSz="457181" rtl="0" eaLnBrk="1" latinLnBrk="0" hangingPunct="1">
      <a:defRPr sz="1200" kern="1200">
        <a:solidFill>
          <a:schemeClr val="tx1"/>
        </a:solidFill>
        <a:latin typeface="+mn-lt"/>
        <a:ea typeface="+mn-ea"/>
        <a:cs typeface="+mn-cs"/>
      </a:defRPr>
    </a:lvl8pPr>
    <a:lvl9pPr marL="3657448" algn="l" defTabSz="4571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Review with students the discussions that</a:t>
            </a:r>
            <a:r>
              <a:rPr lang="en-US" sz="1200" i="1" kern="1200" baseline="0" dirty="0">
                <a:solidFill>
                  <a:schemeClr val="tx1"/>
                </a:solidFill>
                <a:effectLst/>
                <a:latin typeface="+mn-lt"/>
                <a:ea typeface="+mn-ea"/>
                <a:cs typeface="+mn-cs"/>
              </a:rPr>
              <a:t> took place</a:t>
            </a:r>
            <a:r>
              <a:rPr lang="en-US" sz="1200" i="1" kern="1200" dirty="0">
                <a:solidFill>
                  <a:schemeClr val="tx1"/>
                </a:solidFill>
                <a:effectLst/>
                <a:latin typeface="+mn-lt"/>
                <a:ea typeface="+mn-ea"/>
                <a:cs typeface="+mn-cs"/>
              </a:rPr>
              <a:t> in the second</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session.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They</a:t>
            </a:r>
            <a:r>
              <a:rPr lang="en-US" sz="1200" i="1" kern="1200" baseline="0" dirty="0">
                <a:solidFill>
                  <a:schemeClr val="tx1"/>
                </a:solidFill>
                <a:effectLst/>
                <a:latin typeface="+mn-lt"/>
                <a:ea typeface="+mn-ea"/>
                <a:cs typeface="+mn-cs"/>
              </a:rPr>
              <a:t> included:</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Completing the Welcome page of the student book</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Understanding where you are at in school (what level, and what is to come)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Discussing Academic and Value statements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Evaluating where you are on the College and Career Readiness Continuum</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Contemplating what being successful means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dirty="0">
                <a:solidFill>
                  <a:schemeClr val="tx1"/>
                </a:solidFill>
                <a:effectLst/>
                <a:latin typeface="+mn-lt"/>
                <a:ea typeface="+mn-ea"/>
                <a:cs typeface="+mn-cs"/>
              </a:rPr>
              <a:t>Thinking about what we learned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i="1" kern="1200" baseline="0" dirty="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i="1" kern="1200" baseline="0">
                <a:solidFill>
                  <a:schemeClr val="tx1"/>
                </a:solidFill>
                <a:effectLst/>
                <a:latin typeface="+mn-lt"/>
                <a:ea typeface="+mn-ea"/>
                <a:cs typeface="+mn-cs"/>
              </a:rPr>
              <a:t>Invite any questions or comments about the previous session</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1</a:t>
            </a:fld>
            <a:endParaRPr lang="en-US"/>
          </a:p>
        </p:txBody>
      </p:sp>
    </p:spTree>
    <p:extLst>
      <p:ext uri="{BB962C8B-B14F-4D97-AF65-F5344CB8AC3E}">
        <p14:creationId xmlns:p14="http://schemas.microsoft.com/office/powerpoint/2010/main" val="4062726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Earlier </a:t>
            </a:r>
            <a:r>
              <a:rPr lang="en-US" sz="1200" i="1" kern="1200" baseline="0" dirty="0">
                <a:solidFill>
                  <a:schemeClr val="tx1"/>
                </a:solidFill>
                <a:effectLst/>
                <a:latin typeface="+mn-lt"/>
                <a:ea typeface="+mn-ea"/>
                <a:cs typeface="+mn-cs"/>
              </a:rPr>
              <a:t>in the program students reflected on what being successful meant to them.  Ask them to recall what they thought being successful was in life and in their careers. Ask students to look at student book page 20 and answer: How can I determine my personal and academic goals? They need to understand that who they want to be will drive them to reach the goals as grown up. Review with students he definition of  the word Determination from the glossary.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mn-lt"/>
                <a:ea typeface="+mn-ea"/>
                <a:cs typeface="+mn-cs"/>
              </a:rPr>
              <a:t>Time permitting, complete the developing goals discussion and activities. They can aid students in developing their goals and choices for their future. They are in the Facilitator Guide.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2</a:t>
            </a:fld>
            <a:endParaRPr lang="en-US"/>
          </a:p>
        </p:txBody>
      </p:sp>
    </p:spTree>
    <p:extLst>
      <p:ext uri="{BB962C8B-B14F-4D97-AF65-F5344CB8AC3E}">
        <p14:creationId xmlns:p14="http://schemas.microsoft.com/office/powerpoint/2010/main" val="1736198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Remind students about the previous discussion--that whether</a:t>
            </a:r>
            <a:r>
              <a:rPr lang="en-US" b="0" i="1" baseline="0" dirty="0"/>
              <a:t> they were in middle school or high school, </a:t>
            </a:r>
            <a:r>
              <a:rPr lang="en-US" sz="1200" b="0" i="1" kern="1200" baseline="0" dirty="0">
                <a:solidFill>
                  <a:schemeClr val="tx1"/>
                </a:solidFill>
                <a:effectLst/>
                <a:latin typeface="+mn-lt"/>
                <a:ea typeface="+mn-ea"/>
                <a:cs typeface="+mn-cs"/>
              </a:rPr>
              <a:t>t</a:t>
            </a:r>
            <a:r>
              <a:rPr lang="en-US" sz="1200" b="0" i="1" kern="1200" dirty="0">
                <a:solidFill>
                  <a:schemeClr val="tx1"/>
                </a:solidFill>
                <a:effectLst/>
                <a:latin typeface="+mn-lt"/>
                <a:ea typeface="+mn-ea"/>
                <a:cs typeface="+mn-cs"/>
              </a:rPr>
              <a:t>hey might be inspired to accomplish different goals in life. Whether it’s for a</a:t>
            </a:r>
            <a:r>
              <a:rPr lang="en-US" sz="1200" b="0" i="1"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career, job options, or family choices, having an idea of how they saw themselves in the future could have an impact on how they</a:t>
            </a:r>
            <a:r>
              <a:rPr lang="en-US" sz="1200" b="0" i="1"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got there and what they</a:t>
            </a:r>
            <a:r>
              <a:rPr lang="en-US" sz="1200" b="0" i="1"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chose to become.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A goal is the object or aim of an action (Locke and Latham 2012). If people make higher</a:t>
            </a:r>
            <a:r>
              <a:rPr lang="en-US" sz="1200" b="0" i="1"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level goals they will succeed 250% higher achievement than people with the easiest level goals (Locke 1967). Having multiple goals is also possible. Prioritizing goals and working according to what is doable is key (Locke and Latham 1990). </a:t>
            </a:r>
            <a:endParaRPr lang="en-US" b="0" i="1" dirty="0"/>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Facilitator,</a:t>
            </a:r>
            <a:r>
              <a:rPr lang="en-US" sz="1200" b="0" i="1" kern="1200" baseline="0" dirty="0">
                <a:solidFill>
                  <a:schemeClr val="tx1"/>
                </a:solidFill>
                <a:effectLst/>
                <a:latin typeface="+mn-lt"/>
                <a:ea typeface="+mn-ea"/>
                <a:cs typeface="+mn-cs"/>
              </a:rPr>
              <a:t> </a:t>
            </a:r>
          </a:p>
          <a:p>
            <a:r>
              <a:rPr lang="en-US" sz="1200" b="0" i="1" kern="1200" dirty="0">
                <a:solidFill>
                  <a:schemeClr val="tx1"/>
                </a:solidFill>
                <a:effectLst/>
                <a:latin typeface="+mn-lt"/>
                <a:ea typeface="+mn-ea"/>
                <a:cs typeface="+mn-cs"/>
              </a:rPr>
              <a:t>Explain:</a:t>
            </a:r>
            <a:r>
              <a:rPr lang="en-US" sz="1200" b="0" i="1"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Goals help you determine who, what, and where you want to be in the near or distant future. </a:t>
            </a:r>
            <a:r>
              <a:rPr lang="en-US" sz="1200" b="0" i="1" kern="1200" baseline="0" dirty="0">
                <a:solidFill>
                  <a:schemeClr val="tx1"/>
                </a:solidFill>
                <a:effectLst/>
                <a:latin typeface="+mn-lt"/>
                <a:ea typeface="+mn-ea"/>
                <a:cs typeface="+mn-cs"/>
              </a:rPr>
              <a:t> </a:t>
            </a:r>
          </a:p>
          <a:p>
            <a:r>
              <a:rPr lang="en-US" sz="1200" b="0" i="1" kern="1200" baseline="0" dirty="0">
                <a:solidFill>
                  <a:schemeClr val="tx1"/>
                </a:solidFill>
                <a:effectLst/>
                <a:latin typeface="+mn-lt"/>
                <a:ea typeface="+mn-ea"/>
                <a:cs typeface="+mn-cs"/>
              </a:rPr>
              <a:t>Ask: Who do you imagine yourself to be personally and professionally with your peer partner?</a:t>
            </a:r>
            <a:endParaRPr lang="en-US" b="0" i="1" dirty="0"/>
          </a:p>
        </p:txBody>
      </p:sp>
      <p:sp>
        <p:nvSpPr>
          <p:cNvPr id="4" name="Slide Number Placeholder 3"/>
          <p:cNvSpPr>
            <a:spLocks noGrp="1"/>
          </p:cNvSpPr>
          <p:nvPr>
            <p:ph type="sldNum" sz="quarter" idx="10"/>
          </p:nvPr>
        </p:nvSpPr>
        <p:spPr/>
        <p:txBody>
          <a:bodyPr/>
          <a:lstStyle/>
          <a:p>
            <a:fld id="{9A8D646A-7141-7A4A-99CA-03479E84EE5A}" type="slidenum">
              <a:rPr lang="en-US" smtClean="0"/>
              <a:t>3</a:t>
            </a:fld>
            <a:endParaRPr lang="en-US"/>
          </a:p>
        </p:txBody>
      </p:sp>
    </p:spTree>
    <p:extLst>
      <p:ext uri="{BB962C8B-B14F-4D97-AF65-F5344CB8AC3E}">
        <p14:creationId xmlns:p14="http://schemas.microsoft.com/office/powerpoint/2010/main" val="1390204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activity is designed to have you think about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set up some initial goals about your future. Part of this is how you imagine your future will be. Know that the goals may change as you have new experiences. However, if you have made a goal, or have an idea of who, what, where you want to be, you can at the very least, move in that direction and have opportunities to discern what works and what doesn’t for you. </a:t>
            </a:r>
            <a:endParaRPr lang="en-US" dirty="0"/>
          </a:p>
          <a:p>
            <a:r>
              <a:rPr lang="en-US" sz="1200" i="1" kern="1200" dirty="0">
                <a:solidFill>
                  <a:schemeClr val="tx1"/>
                </a:solidFill>
                <a:effectLst/>
                <a:latin typeface="+mn-lt"/>
                <a:ea typeface="+mn-ea"/>
                <a:cs typeface="+mn-cs"/>
              </a:rPr>
              <a:t>Ask students to work with a partner or small group</a:t>
            </a:r>
            <a:r>
              <a:rPr lang="en-US" sz="1200" i="1" kern="1200" baseline="0" dirty="0">
                <a:solidFill>
                  <a:schemeClr val="tx1"/>
                </a:solidFill>
                <a:effectLst/>
                <a:latin typeface="+mn-lt"/>
                <a:ea typeface="+mn-ea"/>
                <a:cs typeface="+mn-cs"/>
              </a:rPr>
              <a:t> to discuss this: </a:t>
            </a:r>
            <a:r>
              <a:rPr lang="en-US" sz="1200" kern="1200" dirty="0">
                <a:solidFill>
                  <a:schemeClr val="tx1"/>
                </a:solidFill>
                <a:effectLst/>
                <a:latin typeface="+mn-lt"/>
                <a:ea typeface="+mn-ea"/>
                <a:cs typeface="+mn-cs"/>
              </a:rPr>
              <a:t>Tell about what your future will be like in 5-10 years. Include different aspects of your personal and professional life. </a:t>
            </a:r>
            <a:endParaRPr lang="en-US" dirty="0"/>
          </a:p>
          <a:p>
            <a:r>
              <a:rPr lang="en-US" sz="1200" kern="1200" dirty="0">
                <a:solidFill>
                  <a:schemeClr val="tx1"/>
                </a:solidFill>
                <a:effectLst/>
                <a:latin typeface="+mn-lt"/>
                <a:ea typeface="+mn-ea"/>
                <a:cs typeface="+mn-cs"/>
              </a:rPr>
              <a:t>. In five years, I will have... . In ten years, I will be...I will also... </a:t>
            </a:r>
            <a:r>
              <a:rPr lang="en-US" sz="1200" kern="1200" baseline="0" dirty="0">
                <a:solidFill>
                  <a:schemeClr val="tx1"/>
                </a:solidFill>
                <a:effectLst/>
                <a:latin typeface="+mn-lt"/>
                <a:ea typeface="+mn-ea"/>
                <a:cs typeface="+mn-cs"/>
              </a:rPr>
              <a:t> </a:t>
            </a:r>
            <a:r>
              <a:rPr lang="en-US" dirty="0"/>
              <a:t>(This activity is expanded in the facilitator</a:t>
            </a:r>
            <a:r>
              <a:rPr lang="en-US" baseline="0" dirty="0"/>
              <a:t> guide- with student reproducible pages)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your response above, list</a:t>
            </a:r>
            <a:r>
              <a:rPr lang="en-US" sz="1200" kern="1200" baseline="0" dirty="0">
                <a:solidFill>
                  <a:schemeClr val="tx1"/>
                </a:solidFill>
                <a:effectLst/>
                <a:latin typeface="+mn-lt"/>
                <a:ea typeface="+mn-ea"/>
                <a:cs typeface="+mn-cs"/>
              </a:rPr>
              <a:t> the t</a:t>
            </a:r>
            <a:r>
              <a:rPr lang="en-US" sz="1200" kern="1200" dirty="0">
                <a:solidFill>
                  <a:schemeClr val="tx1"/>
                </a:solidFill>
                <a:effectLst/>
                <a:latin typeface="+mn-lt"/>
                <a:ea typeface="+mn-ea"/>
                <a:cs typeface="+mn-cs"/>
              </a:rPr>
              <a:t>op goals based on what you need to attain for your “projected future.”  Then, rank them.  Facilitator</a:t>
            </a:r>
            <a:r>
              <a:rPr lang="en-US" sz="1200" kern="1200" baseline="0" dirty="0">
                <a:solidFill>
                  <a:schemeClr val="tx1"/>
                </a:solidFill>
                <a:effectLst/>
                <a:latin typeface="+mn-lt"/>
                <a:ea typeface="+mn-ea"/>
                <a:cs typeface="+mn-cs"/>
              </a:rPr>
              <a:t> can model what this may sound like.</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Are</a:t>
            </a:r>
            <a:r>
              <a:rPr lang="en-US" sz="1200" kern="1200" baseline="0" dirty="0">
                <a:solidFill>
                  <a:schemeClr val="tx1"/>
                </a:solidFill>
                <a:effectLst/>
                <a:latin typeface="+mn-lt"/>
                <a:ea typeface="+mn-ea"/>
                <a:cs typeface="+mn-cs"/>
              </a:rPr>
              <a:t> their smaller goals, or sooner than the previous goals? </a:t>
            </a:r>
            <a:r>
              <a:rPr lang="en-US" sz="1200" kern="1200" dirty="0">
                <a:solidFill>
                  <a:schemeClr val="tx1"/>
                </a:solidFill>
                <a:effectLst/>
                <a:latin typeface="+mn-lt"/>
                <a:ea typeface="+mn-ea"/>
                <a:cs typeface="+mn-cs"/>
              </a:rPr>
              <a:t>You may scale up to that goal with sub-level (smaller) goals like walking a half-mile, then a mile, then running and walking a mile, then running and walking a mile and a half, then running a mile and a half, then run walk the two miles, then run the two miles. That’s actually seven steps before getting to run two miles. And we have not even discussed how often or how long this could take to build up! The same can be said for a professional goal or finding out more about a career.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5</a:t>
            </a:fld>
            <a:endParaRPr lang="en-US"/>
          </a:p>
        </p:txBody>
      </p:sp>
    </p:spTree>
    <p:extLst>
      <p:ext uri="{BB962C8B-B14F-4D97-AF65-F5344CB8AC3E}">
        <p14:creationId xmlns:p14="http://schemas.microsoft.com/office/powerpoint/2010/main" val="48668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81"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Help students list the few short-term and long-term goals they have for the year.</a:t>
            </a:r>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6</a:t>
            </a:fld>
            <a:endParaRPr lang="en-US"/>
          </a:p>
        </p:txBody>
      </p:sp>
    </p:spTree>
    <p:extLst>
      <p:ext uri="{BB962C8B-B14F-4D97-AF65-F5344CB8AC3E}">
        <p14:creationId xmlns:p14="http://schemas.microsoft.com/office/powerpoint/2010/main" val="908096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i="1" kern="1200" dirty="0">
                <a:solidFill>
                  <a:schemeClr val="tx1"/>
                </a:solidFill>
                <a:effectLst/>
                <a:latin typeface="+mn-lt"/>
                <a:ea typeface="+mn-ea"/>
                <a:cs typeface="+mn-cs"/>
              </a:rPr>
              <a:t>Setting goals - both long and short term - require actions on students’ part. It’s important to know that some actions require assistance from adults. These people are their personal support team. </a:t>
            </a:r>
            <a:endParaRPr lang="en-US" i="1" dirty="0"/>
          </a:p>
          <a:p>
            <a:pPr marL="0" indent="0">
              <a:buFont typeface="Arial" charset="0"/>
              <a:buNone/>
            </a:pPr>
            <a:r>
              <a:rPr lang="en-US" sz="1200" i="1" kern="1200" dirty="0">
                <a:solidFill>
                  <a:schemeClr val="tx1"/>
                </a:solidFill>
                <a:effectLst/>
                <a:latin typeface="+mn-lt"/>
                <a:ea typeface="+mn-ea"/>
                <a:cs typeface="+mn-cs"/>
              </a:rPr>
              <a:t>How can a personal support team help the students?  - ask for volunteers to suggest areas they will need help with such as: </a:t>
            </a:r>
          </a:p>
          <a:p>
            <a:pPr marL="0" indent="0">
              <a:buFont typeface="Arial" charset="0"/>
              <a:buNone/>
            </a:pPr>
            <a:r>
              <a:rPr lang="en-US" sz="1200" i="1" kern="1200" dirty="0">
                <a:solidFill>
                  <a:schemeClr val="tx1"/>
                </a:solidFill>
                <a:effectLst/>
                <a:latin typeface="+mn-lt"/>
                <a:ea typeface="+mn-ea"/>
                <a:cs typeface="+mn-cs"/>
              </a:rPr>
              <a:t>Academic requirements, college entrance exam</a:t>
            </a:r>
            <a:r>
              <a:rPr lang="en-US" sz="1200" i="1" kern="1200" baseline="0" dirty="0">
                <a:solidFill>
                  <a:schemeClr val="tx1"/>
                </a:solidFill>
                <a:effectLst/>
                <a:latin typeface="+mn-lt"/>
                <a:ea typeface="+mn-ea"/>
                <a:cs typeface="+mn-cs"/>
              </a:rPr>
              <a:t> support, joining clubs, community service, and other questions that will come up along the way.</a:t>
            </a:r>
            <a:endParaRPr lang="en-US" sz="1200" i="1" kern="1200" dirty="0">
              <a:solidFill>
                <a:schemeClr val="tx1"/>
              </a:solidFill>
              <a:effectLst/>
              <a:latin typeface="+mn-lt"/>
              <a:ea typeface="+mn-ea"/>
              <a:cs typeface="+mn-cs"/>
            </a:endParaRPr>
          </a:p>
          <a:p>
            <a:pPr marL="0" indent="0">
              <a:buFont typeface="Arial" charset="0"/>
              <a:buNone/>
            </a:pPr>
            <a:r>
              <a:rPr lang="en-US" sz="1200" i="1" kern="1200" dirty="0">
                <a:solidFill>
                  <a:schemeClr val="tx1"/>
                </a:solidFill>
                <a:effectLst/>
                <a:latin typeface="+mn-lt"/>
                <a:ea typeface="+mn-ea"/>
                <a:cs typeface="+mn-cs"/>
              </a:rPr>
              <a:t>Ask students to think who are the adults</a:t>
            </a:r>
            <a:r>
              <a:rPr lang="en-US" sz="1200" i="1" kern="1200" baseline="0" dirty="0">
                <a:solidFill>
                  <a:schemeClr val="tx1"/>
                </a:solidFill>
                <a:effectLst/>
                <a:latin typeface="+mn-lt"/>
                <a:ea typeface="+mn-ea"/>
                <a:cs typeface="+mn-cs"/>
              </a:rPr>
              <a:t> that they look up to. Then ask them to think about  the list of potential support team members listed on student book page 22 and what the school counselor can help them with.</a:t>
            </a:r>
          </a:p>
          <a:p>
            <a:pPr marL="0" indent="0">
              <a:buFont typeface="Arial" charset="0"/>
              <a:buNone/>
            </a:pPr>
            <a:r>
              <a:rPr lang="en-US" sz="1200" i="1" kern="1200" baseline="0" dirty="0">
                <a:solidFill>
                  <a:schemeClr val="tx1"/>
                </a:solidFill>
                <a:effectLst/>
                <a:latin typeface="+mn-lt"/>
                <a:ea typeface="+mn-ea"/>
                <a:cs typeface="+mn-cs"/>
              </a:rPr>
              <a:t>Have students list the school counselors as well as others at school that they should be able to reach out to for assistance (on page 23)</a:t>
            </a:r>
          </a:p>
          <a:p>
            <a:pPr marL="0" indent="0">
              <a:buFont typeface="Arial" charset="0"/>
              <a:buNone/>
            </a:pPr>
            <a:r>
              <a:rPr lang="en-US" sz="1200" i="1" kern="1200" baseline="0" dirty="0">
                <a:solidFill>
                  <a:schemeClr val="tx1"/>
                </a:solidFill>
                <a:effectLst/>
                <a:latin typeface="+mn-lt"/>
                <a:ea typeface="+mn-ea"/>
                <a:cs typeface="+mn-cs"/>
              </a:rPr>
              <a:t>Also, if they have difficulty reaching that person, have students share ideas on how to overcome that challenge.</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7</a:t>
            </a:fld>
            <a:endParaRPr lang="en-US"/>
          </a:p>
        </p:txBody>
      </p:sp>
    </p:spTree>
    <p:extLst>
      <p:ext uri="{BB962C8B-B14F-4D97-AF65-F5344CB8AC3E}">
        <p14:creationId xmlns:p14="http://schemas.microsoft.com/office/powerpoint/2010/main" val="126403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Relay</a:t>
            </a:r>
            <a:r>
              <a:rPr lang="en-US" i="1" baseline="0" dirty="0"/>
              <a:t> to students that understanding how they are perceived by others is important as they determine their goals, and what they want to be personally as well as in their career.  Have students go home and ask their family members for their personal traits that they see in them. </a:t>
            </a:r>
            <a:endParaRPr lang="en-US" i="1" dirty="0"/>
          </a:p>
        </p:txBody>
      </p:sp>
      <p:sp>
        <p:nvSpPr>
          <p:cNvPr id="4" name="Slide Number Placeholder 3"/>
          <p:cNvSpPr>
            <a:spLocks noGrp="1"/>
          </p:cNvSpPr>
          <p:nvPr>
            <p:ph type="sldNum" sz="quarter" idx="10"/>
          </p:nvPr>
        </p:nvSpPr>
        <p:spPr/>
        <p:txBody>
          <a:bodyPr/>
          <a:lstStyle/>
          <a:p>
            <a:fld id="{9A8D646A-7141-7A4A-99CA-03479E84EE5A}" type="slidenum">
              <a:rPr lang="en-US" smtClean="0"/>
              <a:t>8</a:t>
            </a:fld>
            <a:endParaRPr lang="en-US"/>
          </a:p>
        </p:txBody>
      </p:sp>
    </p:spTree>
    <p:extLst>
      <p:ext uri="{BB962C8B-B14F-4D97-AF65-F5344CB8AC3E}">
        <p14:creationId xmlns:p14="http://schemas.microsoft.com/office/powerpoint/2010/main" val="1436559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REFLECTION 3: PERSONAL TRAITS </a:t>
            </a:r>
            <a:endParaRPr lang="en-US" b="0" i="1" dirty="0"/>
          </a:p>
          <a:p>
            <a:r>
              <a:rPr lang="en-US" sz="1200" b="0" i="1" kern="1200" dirty="0">
                <a:solidFill>
                  <a:schemeClr val="tx1"/>
                </a:solidFill>
                <a:effectLst/>
                <a:latin typeface="+mn-lt"/>
                <a:ea typeface="+mn-ea"/>
                <a:cs typeface="+mn-cs"/>
              </a:rPr>
              <a:t>Student Book Page 24 </a:t>
            </a:r>
            <a:endParaRPr lang="en-US" b="0" i="1" dirty="0"/>
          </a:p>
          <a:p>
            <a:r>
              <a:rPr lang="en-US" sz="1200" b="0" i="1" kern="1200" dirty="0">
                <a:solidFill>
                  <a:schemeClr val="tx1"/>
                </a:solidFill>
                <a:effectLst/>
                <a:latin typeface="+mn-lt"/>
                <a:ea typeface="+mn-ea"/>
                <a:cs typeface="+mn-cs"/>
              </a:rPr>
              <a:t>Review the definition of traits. Model for students an example of your own positive traits. Extend into the word “strengths” and share how positive traits can be a strength. Ask students to think about what they are good at and how that can be described as a positive trait. </a:t>
            </a:r>
            <a:endParaRPr lang="en-US" b="0" i="1" dirty="0"/>
          </a:p>
          <a:p>
            <a:r>
              <a:rPr lang="en-US" sz="1200" b="0" i="1" kern="1200" dirty="0">
                <a:solidFill>
                  <a:schemeClr val="tx1"/>
                </a:solidFill>
                <a:effectLst/>
                <a:latin typeface="+mn-lt"/>
                <a:ea typeface="+mn-ea"/>
                <a:cs typeface="+mn-cs"/>
              </a:rPr>
              <a:t>For example, they try hard in sports. Maybe they can be described as competitive, persistent, and determined.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Tell students they are to list their positive traits and what they are good at. At home, they can also interview family members for feedback and additional information. Ask them to list their positive traits that they think their family, friends, and classmates value in them. </a:t>
            </a:r>
          </a:p>
          <a:p>
            <a:br>
              <a:rPr lang="en-US" sz="1200" b="0" i="1"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Return to page 15 in the IDEAS Handbook and see if there is a match between their</a:t>
            </a:r>
            <a:r>
              <a:rPr lang="en-US" sz="1200" b="0" i="1" kern="1200" baseline="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strengths and qualities and what subjects they like in school and with any of the sample careers listed on page 14. Have students work in pairs to get input from each other on what</a:t>
            </a:r>
            <a:r>
              <a:rPr lang="en-US" sz="1200" b="0" i="1" kern="1200" baseline="0" dirty="0">
                <a:solidFill>
                  <a:schemeClr val="tx1"/>
                </a:solidFill>
                <a:effectLst/>
                <a:latin typeface="+mn-lt"/>
                <a:ea typeface="+mn-ea"/>
                <a:cs typeface="+mn-cs"/>
              </a:rPr>
              <a:t> their peers see as positive traits in their classmates as well as </a:t>
            </a:r>
            <a:r>
              <a:rPr lang="en-US" sz="1200" b="0" i="1" kern="1200" dirty="0">
                <a:solidFill>
                  <a:schemeClr val="tx1"/>
                </a:solidFill>
                <a:effectLst/>
                <a:latin typeface="+mn-lt"/>
                <a:ea typeface="+mn-ea"/>
                <a:cs typeface="+mn-cs"/>
              </a:rPr>
              <a:t>possible careers that their traits may be best inclined for.  Tell them</a:t>
            </a:r>
            <a:r>
              <a:rPr lang="en-US" sz="1200" b="0" i="1" kern="1200" baseline="0" dirty="0">
                <a:solidFill>
                  <a:schemeClr val="tx1"/>
                </a:solidFill>
                <a:effectLst/>
                <a:latin typeface="+mn-lt"/>
                <a:ea typeface="+mn-ea"/>
                <a:cs typeface="+mn-cs"/>
              </a:rPr>
              <a:t> they </a:t>
            </a:r>
            <a:r>
              <a:rPr lang="en-US" sz="1200" b="0" i="1" kern="1200" dirty="0">
                <a:solidFill>
                  <a:schemeClr val="tx1"/>
                </a:solidFill>
                <a:effectLst/>
                <a:latin typeface="+mn-lt"/>
                <a:ea typeface="+mn-ea"/>
                <a:cs typeface="+mn-cs"/>
              </a:rPr>
              <a:t>may be helping to pick what they may like to study for a career! See Snowball activity for English Language Learners that would be good for a mixed class of students to help them</a:t>
            </a:r>
            <a:r>
              <a:rPr lang="en-US" sz="1200" b="0" i="1" kern="1200" baseline="0" dirty="0">
                <a:solidFill>
                  <a:schemeClr val="tx1"/>
                </a:solidFill>
                <a:effectLst/>
                <a:latin typeface="+mn-lt"/>
                <a:ea typeface="+mn-ea"/>
                <a:cs typeface="+mn-cs"/>
              </a:rPr>
              <a:t> understand traits and about their peers better.  Its an active way to get students thinking positively about what they are like, and what others think they might be good at.</a:t>
            </a:r>
            <a:endParaRPr lang="en-US" b="0" i="1"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Share</a:t>
            </a:r>
            <a:r>
              <a:rPr lang="en-US" sz="1200" b="0" i="1" kern="1200" baseline="0" dirty="0">
                <a:solidFill>
                  <a:schemeClr val="tx1"/>
                </a:solidFill>
                <a:effectLst/>
                <a:latin typeface="+mn-lt"/>
                <a:ea typeface="+mn-ea"/>
                <a:cs typeface="+mn-cs"/>
              </a:rPr>
              <a:t> with students that there are o</a:t>
            </a:r>
            <a:r>
              <a:rPr lang="en-US" sz="1200" b="0" i="1" kern="1200" dirty="0">
                <a:solidFill>
                  <a:schemeClr val="tx1"/>
                </a:solidFill>
                <a:effectLst/>
                <a:latin typeface="+mn-lt"/>
                <a:ea typeface="+mn-ea"/>
                <a:cs typeface="+mn-cs"/>
              </a:rPr>
              <a:t>nline assessments and career explorations as well</a:t>
            </a:r>
            <a:r>
              <a:rPr lang="en-US" sz="1200" b="0" i="1" kern="1200" baseline="0" dirty="0">
                <a:solidFill>
                  <a:schemeClr val="tx1"/>
                </a:solidFill>
                <a:effectLst/>
                <a:latin typeface="+mn-lt"/>
                <a:ea typeface="+mn-ea"/>
                <a:cs typeface="+mn-cs"/>
              </a:rPr>
              <a:t> as c</a:t>
            </a:r>
            <a:r>
              <a:rPr lang="en-US" sz="1200" b="0" i="1" kern="1200" dirty="0">
                <a:solidFill>
                  <a:schemeClr val="tx1"/>
                </a:solidFill>
                <a:effectLst/>
                <a:latin typeface="+mn-lt"/>
                <a:ea typeface="+mn-ea"/>
                <a:cs typeface="+mn-cs"/>
              </a:rPr>
              <a:t>onversations with their mentors will also help.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0" i="1" dirty="0"/>
          </a:p>
          <a:p>
            <a:endParaRPr lang="en-US" b="0" i="1" dirty="0"/>
          </a:p>
          <a:p>
            <a:endParaRPr lang="en-US" b="0"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9</a:t>
            </a:fld>
            <a:endParaRPr lang="en-US"/>
          </a:p>
        </p:txBody>
      </p:sp>
    </p:spTree>
    <p:extLst>
      <p:ext uri="{BB962C8B-B14F-4D97-AF65-F5344CB8AC3E}">
        <p14:creationId xmlns:p14="http://schemas.microsoft.com/office/powerpoint/2010/main" val="1910803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65168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058682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171949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3010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504610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455846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B61128-990F-D145-BCC5-B3CD4879BEFD}" type="datetimeFigureOut">
              <a:rPr lang="en-US" smtClean="0"/>
              <a:t>5/3/22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324895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B61128-990F-D145-BCC5-B3CD4879BEFD}" type="datetimeFigureOut">
              <a:rPr lang="en-US" smtClean="0"/>
              <a:t>5/3/22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521509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61128-990F-D145-BCC5-B3CD4879BEFD}" type="datetimeFigureOut">
              <a:rPr lang="en-US" smtClean="0"/>
              <a:t>5/3/22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384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625554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72129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5AB61128-990F-D145-BCC5-B3CD4879BEFD}" type="datetimeFigureOut">
              <a:rPr lang="en-US" smtClean="0"/>
              <a:t>5/3/22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F7EF832A-1647-0441-A0E0-CB59642A42AB}" type="slidenum">
              <a:rPr lang="en-US" smtClean="0"/>
              <a:t>‹#›</a:t>
            </a:fld>
            <a:endParaRPr lang="en-US"/>
          </a:p>
        </p:txBody>
      </p:sp>
    </p:spTree>
    <p:extLst>
      <p:ext uri="{BB962C8B-B14F-4D97-AF65-F5344CB8AC3E}">
        <p14:creationId xmlns:p14="http://schemas.microsoft.com/office/powerpoint/2010/main" val="3436186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81"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457181" rtl="0" eaLnBrk="1" latinLnBrk="0" hangingPunct="1">
        <a:spcBef>
          <a:spcPct val="20000"/>
        </a:spcBef>
        <a:buFont typeface="Arial"/>
        <a:buChar char="•"/>
        <a:defRPr sz="3200" kern="1200">
          <a:solidFill>
            <a:schemeClr val="tx1"/>
          </a:solidFill>
          <a:latin typeface="+mn-lt"/>
          <a:ea typeface="+mn-ea"/>
          <a:cs typeface="+mn-cs"/>
        </a:defRPr>
      </a:lvl1pPr>
      <a:lvl2pPr marL="742919" indent="-285738" algn="l" defTabSz="457181" rtl="0" eaLnBrk="1" latinLnBrk="0" hangingPunct="1">
        <a:spcBef>
          <a:spcPct val="20000"/>
        </a:spcBef>
        <a:buFont typeface="Arial"/>
        <a:buChar char="–"/>
        <a:defRPr sz="2800" kern="1200">
          <a:solidFill>
            <a:schemeClr val="tx1"/>
          </a:solidFill>
          <a:latin typeface="+mn-lt"/>
          <a:ea typeface="+mn-ea"/>
          <a:cs typeface="+mn-cs"/>
        </a:defRPr>
      </a:lvl2pPr>
      <a:lvl3pPr marL="1142952" indent="-228591" algn="l" defTabSz="457181" rtl="0" eaLnBrk="1" latinLnBrk="0" hangingPunct="1">
        <a:spcBef>
          <a:spcPct val="20000"/>
        </a:spcBef>
        <a:buFont typeface="Arial"/>
        <a:buChar char="•"/>
        <a:defRPr sz="2400" kern="1200">
          <a:solidFill>
            <a:schemeClr val="tx1"/>
          </a:solidFill>
          <a:latin typeface="+mn-lt"/>
          <a:ea typeface="+mn-ea"/>
          <a:cs typeface="+mn-cs"/>
        </a:defRPr>
      </a:lvl3pPr>
      <a:lvl4pPr marL="1600134" indent="-228591" algn="l" defTabSz="457181" rtl="0" eaLnBrk="1" latinLnBrk="0" hangingPunct="1">
        <a:spcBef>
          <a:spcPct val="20000"/>
        </a:spcBef>
        <a:buFont typeface="Arial"/>
        <a:buChar char="–"/>
        <a:defRPr sz="2000" kern="1200">
          <a:solidFill>
            <a:schemeClr val="tx1"/>
          </a:solidFill>
          <a:latin typeface="+mn-lt"/>
          <a:ea typeface="+mn-ea"/>
          <a:cs typeface="+mn-cs"/>
        </a:defRPr>
      </a:lvl4pPr>
      <a:lvl5pPr marL="2057314" indent="-228591" algn="l" defTabSz="457181" rtl="0" eaLnBrk="1" latinLnBrk="0" hangingPunct="1">
        <a:spcBef>
          <a:spcPct val="20000"/>
        </a:spcBef>
        <a:buFont typeface="Arial"/>
        <a:buChar char="»"/>
        <a:defRPr sz="2000" kern="1200">
          <a:solidFill>
            <a:schemeClr val="tx1"/>
          </a:solidFill>
          <a:latin typeface="+mn-lt"/>
          <a:ea typeface="+mn-ea"/>
          <a:cs typeface="+mn-cs"/>
        </a:defRPr>
      </a:lvl5pPr>
      <a:lvl6pPr marL="2514495" indent="-228591" algn="l" defTabSz="457181" rtl="0" eaLnBrk="1" latinLnBrk="0" hangingPunct="1">
        <a:spcBef>
          <a:spcPct val="20000"/>
        </a:spcBef>
        <a:buFont typeface="Arial"/>
        <a:buChar char="•"/>
        <a:defRPr sz="2000" kern="1200">
          <a:solidFill>
            <a:schemeClr val="tx1"/>
          </a:solidFill>
          <a:latin typeface="+mn-lt"/>
          <a:ea typeface="+mn-ea"/>
          <a:cs typeface="+mn-cs"/>
        </a:defRPr>
      </a:lvl6pPr>
      <a:lvl7pPr marL="2971676" indent="-228591" algn="l" defTabSz="457181" rtl="0" eaLnBrk="1" latinLnBrk="0" hangingPunct="1">
        <a:spcBef>
          <a:spcPct val="20000"/>
        </a:spcBef>
        <a:buFont typeface="Arial"/>
        <a:buChar char="•"/>
        <a:defRPr sz="2000" kern="1200">
          <a:solidFill>
            <a:schemeClr val="tx1"/>
          </a:solidFill>
          <a:latin typeface="+mn-lt"/>
          <a:ea typeface="+mn-ea"/>
          <a:cs typeface="+mn-cs"/>
        </a:defRPr>
      </a:lvl7pPr>
      <a:lvl8pPr marL="3428857" indent="-228591" algn="l" defTabSz="457181" rtl="0" eaLnBrk="1" latinLnBrk="0" hangingPunct="1">
        <a:spcBef>
          <a:spcPct val="20000"/>
        </a:spcBef>
        <a:buFont typeface="Arial"/>
        <a:buChar char="•"/>
        <a:defRPr sz="2000" kern="1200">
          <a:solidFill>
            <a:schemeClr val="tx1"/>
          </a:solidFill>
          <a:latin typeface="+mn-lt"/>
          <a:ea typeface="+mn-ea"/>
          <a:cs typeface="+mn-cs"/>
        </a:defRPr>
      </a:lvl8pPr>
      <a:lvl9pPr marL="3886038" indent="-228591" algn="l" defTabSz="45718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78788" t="50000" b="4542"/>
          <a:stretch/>
        </p:blipFill>
        <p:spPr>
          <a:xfrm>
            <a:off x="10155" y="-1"/>
            <a:ext cx="1600206" cy="5143503"/>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49999" b="4541"/>
          <a:stretch/>
        </p:blipFill>
        <p:spPr>
          <a:xfrm>
            <a:off x="1600201" y="0"/>
            <a:ext cx="7543800" cy="5143500"/>
          </a:xfrm>
          <a:prstGeom prst="rect">
            <a:avLst/>
          </a:prstGeom>
        </p:spPr>
      </p:pic>
      <p:sp>
        <p:nvSpPr>
          <p:cNvPr id="11" name="Rectangle 10"/>
          <p:cNvSpPr/>
          <p:nvPr/>
        </p:nvSpPr>
        <p:spPr>
          <a:xfrm>
            <a:off x="413953" y="1"/>
            <a:ext cx="2894932" cy="5143501"/>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0" y="4114068"/>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0" y="4125207"/>
            <a:ext cx="8792877" cy="523220"/>
          </a:xfrm>
          <a:prstGeom prst="rect">
            <a:avLst/>
          </a:prstGeom>
          <a:noFill/>
          <a:ln>
            <a:noFill/>
          </a:ln>
        </p:spPr>
        <p:txBody>
          <a:bodyPr wrap="square" rtlCol="0">
            <a:spAutoFit/>
          </a:bodyPr>
          <a:lstStyle/>
          <a:p>
            <a:pPr algn="r"/>
            <a:r>
              <a:rPr lang="en-US" sz="2800" b="1" dirty="0">
                <a:solidFill>
                  <a:schemeClr val="bg1"/>
                </a:solidFill>
                <a:latin typeface="Arial"/>
                <a:cs typeface="Arial"/>
              </a:rPr>
              <a:t>DETERMINATION</a:t>
            </a:r>
          </a:p>
        </p:txBody>
      </p:sp>
      <p:sp>
        <p:nvSpPr>
          <p:cNvPr id="32" name="Rectangle 31"/>
          <p:cNvSpPr/>
          <p:nvPr/>
        </p:nvSpPr>
        <p:spPr>
          <a:xfrm>
            <a:off x="0" y="4523072"/>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595092" y="4648427"/>
            <a:ext cx="4197785" cy="338554"/>
          </a:xfrm>
          <a:prstGeom prst="rect">
            <a:avLst/>
          </a:prstGeom>
          <a:noFill/>
        </p:spPr>
        <p:txBody>
          <a:bodyPr wrap="square" rtlCol="0">
            <a:spAutoFit/>
          </a:bodyPr>
          <a:lstStyle/>
          <a:p>
            <a:pPr algn="r"/>
            <a:r>
              <a:rPr lang="en-US" sz="1600" dirty="0">
                <a:solidFill>
                  <a:srgbClr val="FFFFFF"/>
                </a:solidFill>
                <a:latin typeface="Arial"/>
                <a:cs typeface="Arial"/>
              </a:rPr>
              <a:t>A PATH FOR STUDENTS’ SUCCESS</a:t>
            </a:r>
          </a:p>
        </p:txBody>
      </p:sp>
      <p:sp>
        <p:nvSpPr>
          <p:cNvPr id="23" name="Rectangle 22"/>
          <p:cNvSpPr/>
          <p:nvPr/>
        </p:nvSpPr>
        <p:spPr>
          <a:xfrm>
            <a:off x="-5" y="-1"/>
            <a:ext cx="9144000" cy="409004"/>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 y="70449"/>
            <a:ext cx="9144000" cy="338554"/>
          </a:xfrm>
          <a:prstGeom prst="rect">
            <a:avLst/>
          </a:prstGeom>
          <a:noFill/>
        </p:spPr>
        <p:txBody>
          <a:bodyPr wrap="square" rtlCol="0">
            <a:spAutoFit/>
          </a:bodyPr>
          <a:lstStyle/>
          <a:p>
            <a:pPr algn="ctr"/>
            <a:r>
              <a:rPr lang="en-US" sz="1600" dirty="0">
                <a:solidFill>
                  <a:schemeClr val="accent1">
                    <a:lumMod val="60000"/>
                    <a:lumOff val="40000"/>
                  </a:schemeClr>
                </a:solidFill>
                <a:latin typeface="Arial"/>
                <a:cs typeface="Arial"/>
              </a:rPr>
              <a:t>INSPIRATION    DETERMINATION    EXPECTATIONS    ACTIONS    STRATEGIES</a:t>
            </a:r>
          </a:p>
        </p:txBody>
      </p:sp>
      <p:pic>
        <p:nvPicPr>
          <p:cNvPr id="14" name="Picture 13">
            <a:extLst>
              <a:ext uri="{FF2B5EF4-FFF2-40B4-BE49-F238E27FC236}">
                <a16:creationId xmlns:a16="http://schemas.microsoft.com/office/drawing/2014/main" id="{AEB4D1A2-D915-0D40-A6C5-E0275822410A}"/>
              </a:ext>
            </a:extLst>
          </p:cNvPr>
          <p:cNvPicPr>
            <a:picLocks noChangeAspect="1"/>
          </p:cNvPicPr>
          <p:nvPr/>
        </p:nvPicPr>
        <p:blipFill>
          <a:blip r:embed="rId4"/>
          <a:stretch>
            <a:fillRect/>
          </a:stretch>
        </p:blipFill>
        <p:spPr>
          <a:xfrm>
            <a:off x="893831" y="852628"/>
            <a:ext cx="2038772" cy="2817815"/>
          </a:xfrm>
          <a:prstGeom prst="rect">
            <a:avLst/>
          </a:prstGeom>
        </p:spPr>
      </p:pic>
    </p:spTree>
    <p:extLst>
      <p:ext uri="{BB962C8B-B14F-4D97-AF65-F5344CB8AC3E}">
        <p14:creationId xmlns:p14="http://schemas.microsoft.com/office/powerpoint/2010/main" val="78175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59126"/>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4369286"/>
            <a:ext cx="8792877" cy="523220"/>
          </a:xfrm>
          <a:prstGeom prst="rect">
            <a:avLst/>
          </a:prstGeom>
          <a:noFill/>
        </p:spPr>
        <p:txBody>
          <a:bodyPr wrap="square" rtlCol="0">
            <a:spAutoFit/>
          </a:bodyPr>
          <a:lstStyle/>
          <a:p>
            <a:pPr algn="r"/>
            <a:r>
              <a:rPr lang="en-US" sz="2800" b="1" dirty="0">
                <a:solidFill>
                  <a:schemeClr val="bg1"/>
                </a:solidFill>
                <a:latin typeface="Arial"/>
                <a:cs typeface="Arial"/>
              </a:rPr>
              <a:t>A Path for Students’ Success</a:t>
            </a:r>
          </a:p>
        </p:txBody>
      </p:sp>
      <p:sp>
        <p:nvSpPr>
          <p:cNvPr id="5" name="Rectangle 4"/>
          <p:cNvSpPr/>
          <p:nvPr/>
        </p:nvSpPr>
        <p:spPr>
          <a:xfrm>
            <a:off x="0" y="4768130"/>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761457" y="893628"/>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I</a:t>
            </a:r>
            <a:r>
              <a:rPr lang="en-US" sz="2800" b="1" dirty="0">
                <a:solidFill>
                  <a:schemeClr val="accent1">
                    <a:lumMod val="75000"/>
                  </a:schemeClr>
                </a:solidFill>
                <a:latin typeface="Arial Black" charset="0"/>
                <a:ea typeface="Arial Black" charset="0"/>
                <a:cs typeface="Arial Black" charset="0"/>
              </a:rPr>
              <a:t>NSPIRATION</a:t>
            </a:r>
          </a:p>
        </p:txBody>
      </p:sp>
      <p:sp>
        <p:nvSpPr>
          <p:cNvPr id="7" name="Rectangle 6"/>
          <p:cNvSpPr/>
          <p:nvPr/>
        </p:nvSpPr>
        <p:spPr>
          <a:xfrm>
            <a:off x="4122963" y="1335004"/>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D</a:t>
            </a:r>
            <a:r>
              <a:rPr lang="en-US" sz="2800" b="1" dirty="0">
                <a:solidFill>
                  <a:schemeClr val="accent1">
                    <a:lumMod val="75000"/>
                  </a:schemeClr>
                </a:solidFill>
                <a:latin typeface="Arial Black" charset="0"/>
                <a:ea typeface="Arial Black" charset="0"/>
                <a:cs typeface="Arial Black" charset="0"/>
              </a:rPr>
              <a:t>ETERMINATION</a:t>
            </a:r>
          </a:p>
        </p:txBody>
      </p:sp>
      <p:sp>
        <p:nvSpPr>
          <p:cNvPr id="8" name="Rectangle 7"/>
          <p:cNvSpPr/>
          <p:nvPr/>
        </p:nvSpPr>
        <p:spPr>
          <a:xfrm>
            <a:off x="3984734" y="1786540"/>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E</a:t>
            </a:r>
            <a:r>
              <a:rPr lang="en-US" sz="2800" b="1" dirty="0">
                <a:solidFill>
                  <a:schemeClr val="accent1">
                    <a:lumMod val="75000"/>
                  </a:schemeClr>
                </a:solidFill>
                <a:latin typeface="Arial Black" charset="0"/>
                <a:ea typeface="Arial Black" charset="0"/>
                <a:cs typeface="Arial Black" charset="0"/>
              </a:rPr>
              <a:t>XPECTATIONS</a:t>
            </a:r>
          </a:p>
        </p:txBody>
      </p:sp>
      <p:sp>
        <p:nvSpPr>
          <p:cNvPr id="9" name="Rectangle 8"/>
          <p:cNvSpPr/>
          <p:nvPr/>
        </p:nvSpPr>
        <p:spPr>
          <a:xfrm>
            <a:off x="3222910" y="2252781"/>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A</a:t>
            </a:r>
            <a:r>
              <a:rPr lang="en-US" sz="2800" b="1" dirty="0">
                <a:solidFill>
                  <a:schemeClr val="accent1">
                    <a:lumMod val="75000"/>
                  </a:schemeClr>
                </a:solidFill>
                <a:latin typeface="Arial Black" charset="0"/>
                <a:ea typeface="Arial Black" charset="0"/>
                <a:cs typeface="Arial Black" charset="0"/>
              </a:rPr>
              <a:t>CTION</a:t>
            </a:r>
          </a:p>
        </p:txBody>
      </p:sp>
      <p:sp>
        <p:nvSpPr>
          <p:cNvPr id="10" name="Rectangle 9"/>
          <p:cNvSpPr/>
          <p:nvPr/>
        </p:nvSpPr>
        <p:spPr>
          <a:xfrm>
            <a:off x="3708291" y="2704317"/>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S</a:t>
            </a:r>
            <a:r>
              <a:rPr lang="en-US" sz="2800" b="1" dirty="0">
                <a:solidFill>
                  <a:schemeClr val="accent1">
                    <a:lumMod val="75000"/>
                  </a:schemeClr>
                </a:solidFill>
                <a:latin typeface="Arial Black" charset="0"/>
                <a:ea typeface="Arial Black" charset="0"/>
                <a:cs typeface="Arial Black" charset="0"/>
              </a:rPr>
              <a:t>TRATEGIES</a:t>
            </a:r>
          </a:p>
        </p:txBody>
      </p:sp>
      <p:pic>
        <p:nvPicPr>
          <p:cNvPr id="11" name="Picture 10">
            <a:extLst>
              <a:ext uri="{FF2B5EF4-FFF2-40B4-BE49-F238E27FC236}">
                <a16:creationId xmlns:a16="http://schemas.microsoft.com/office/drawing/2014/main" id="{F440839A-3E03-904B-8C4A-B20C2B1B6E97}"/>
              </a:ext>
            </a:extLst>
          </p:cNvPr>
          <p:cNvPicPr>
            <a:picLocks noChangeAspect="1"/>
          </p:cNvPicPr>
          <p:nvPr/>
        </p:nvPicPr>
        <p:blipFill>
          <a:blip r:embed="rId2"/>
          <a:stretch>
            <a:fillRect/>
          </a:stretch>
        </p:blipFill>
        <p:spPr>
          <a:xfrm>
            <a:off x="1057022" y="615020"/>
            <a:ext cx="2321265" cy="3208252"/>
          </a:xfrm>
          <a:prstGeom prst="rect">
            <a:avLst/>
          </a:prstGeom>
        </p:spPr>
      </p:pic>
    </p:spTree>
    <p:extLst>
      <p:ext uri="{BB962C8B-B14F-4D97-AF65-F5344CB8AC3E}">
        <p14:creationId xmlns:p14="http://schemas.microsoft.com/office/powerpoint/2010/main" val="36137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5275"/>
          <a:stretch/>
        </p:blipFill>
        <p:spPr>
          <a:xfrm>
            <a:off x="0" y="454723"/>
            <a:ext cx="4183117" cy="4688777"/>
          </a:xfrm>
          <a:prstGeom prst="rect">
            <a:avLst/>
          </a:prstGeom>
        </p:spPr>
      </p:pic>
      <p:sp>
        <p:nvSpPr>
          <p:cNvPr id="6" name="Rectangle 5"/>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2880" y="10160"/>
            <a:ext cx="8792877" cy="400110"/>
          </a:xfrm>
          <a:prstGeom prst="rect">
            <a:avLst/>
          </a:prstGeom>
          <a:noFill/>
        </p:spPr>
        <p:txBody>
          <a:bodyPr wrap="square" rtlCol="0">
            <a:spAutoFit/>
          </a:bodyPr>
          <a:lstStyle/>
          <a:p>
            <a:pPr algn="r"/>
            <a:r>
              <a:rPr lang="en-US" sz="2000" dirty="0">
                <a:solidFill>
                  <a:srgbClr val="FFC000"/>
                </a:solidFill>
                <a:latin typeface="Arial" charset="0"/>
                <a:ea typeface="Arial" charset="0"/>
                <a:cs typeface="Arial" charset="0"/>
              </a:rPr>
              <a:t>DETERMINATION</a:t>
            </a:r>
            <a:r>
              <a:rPr lang="en-US" sz="2000" dirty="0">
                <a:solidFill>
                  <a:schemeClr val="accent6"/>
                </a:solidFill>
                <a:latin typeface="Arial" charset="0"/>
                <a:ea typeface="Arial" charset="0"/>
                <a:cs typeface="Arial" charset="0"/>
              </a:rPr>
              <a:t> </a:t>
            </a:r>
            <a:r>
              <a:rPr lang="en-US" sz="2000" dirty="0">
                <a:solidFill>
                  <a:schemeClr val="bg1"/>
                </a:solidFill>
                <a:latin typeface="Arial" charset="0"/>
                <a:ea typeface="Arial" charset="0"/>
                <a:cs typeface="Arial" charset="0"/>
              </a:rPr>
              <a:t>OF PERSONAL AND ACADEMIC GOALS</a:t>
            </a:r>
          </a:p>
        </p:txBody>
      </p:sp>
      <p:sp>
        <p:nvSpPr>
          <p:cNvPr id="8" name="Rectangle 7"/>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4966" y="230324"/>
            <a:ext cx="1345776" cy="1503680"/>
          </a:xfrm>
          <a:prstGeom prst="rect">
            <a:avLst/>
          </a:prstGeom>
        </p:spPr>
      </p:pic>
      <p:sp>
        <p:nvSpPr>
          <p:cNvPr id="10" name="Rectangle 9"/>
          <p:cNvSpPr/>
          <p:nvPr/>
        </p:nvSpPr>
        <p:spPr>
          <a:xfrm>
            <a:off x="5985550" y="1291281"/>
            <a:ext cx="2316480" cy="430887"/>
          </a:xfrm>
          <a:prstGeom prst="rect">
            <a:avLst/>
          </a:prstGeom>
        </p:spPr>
        <p:txBody>
          <a:bodyPr wrap="square">
            <a:spAutoFit/>
          </a:bodyPr>
          <a:lstStyle/>
          <a:p>
            <a:pPr algn="ctr"/>
            <a:r>
              <a:rPr lang="en-US" sz="2200" b="1" dirty="0">
                <a:solidFill>
                  <a:schemeClr val="accent1">
                    <a:lumMod val="75000"/>
                  </a:schemeClr>
                </a:solidFill>
                <a:latin typeface="Arial Black" charset="0"/>
                <a:ea typeface="Arial Black" charset="0"/>
                <a:cs typeface="Arial Black" charset="0"/>
              </a:rPr>
              <a:t>Talk About It</a:t>
            </a:r>
          </a:p>
        </p:txBody>
      </p:sp>
      <p:sp>
        <p:nvSpPr>
          <p:cNvPr id="11" name="Rectangle 10"/>
          <p:cNvSpPr/>
          <p:nvPr/>
        </p:nvSpPr>
        <p:spPr>
          <a:xfrm>
            <a:off x="5319516" y="1805583"/>
            <a:ext cx="3301100" cy="369332"/>
          </a:xfrm>
          <a:prstGeom prst="rect">
            <a:avLst/>
          </a:prstGeom>
        </p:spPr>
        <p:txBody>
          <a:bodyPr wrap="square">
            <a:spAutoFit/>
          </a:bodyPr>
          <a:lstStyle/>
          <a:p>
            <a:r>
              <a:rPr lang="en-US" dirty="0">
                <a:latin typeface="Arial" charset="0"/>
                <a:ea typeface="Arial" charset="0"/>
                <a:cs typeface="Arial" charset="0"/>
              </a:rPr>
              <a:t>How can I reach my goals?</a:t>
            </a:r>
          </a:p>
        </p:txBody>
      </p:sp>
      <p:sp>
        <p:nvSpPr>
          <p:cNvPr id="12" name="Rectangle 11"/>
          <p:cNvSpPr/>
          <p:nvPr/>
        </p:nvSpPr>
        <p:spPr>
          <a:xfrm>
            <a:off x="5116978" y="1572240"/>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13" name="Rectangle 12"/>
          <p:cNvSpPr/>
          <p:nvPr/>
        </p:nvSpPr>
        <p:spPr>
          <a:xfrm>
            <a:off x="4482525" y="2716737"/>
            <a:ext cx="4393415" cy="1600438"/>
          </a:xfrm>
          <a:prstGeom prst="rect">
            <a:avLst/>
          </a:prstGeom>
        </p:spPr>
        <p:txBody>
          <a:bodyPr wrap="square">
            <a:spAutoFit/>
          </a:bodyPr>
          <a:lstStyle/>
          <a:p>
            <a:pPr algn="ctr"/>
            <a:r>
              <a:rPr lang="en-US" sz="2400" b="1" dirty="0">
                <a:solidFill>
                  <a:schemeClr val="accent1">
                    <a:lumMod val="75000"/>
                  </a:schemeClr>
                </a:solidFill>
                <a:latin typeface="Arial Black" charset="0"/>
                <a:ea typeface="Arial Black" charset="0"/>
                <a:cs typeface="Arial Black" charset="0"/>
              </a:rPr>
              <a:t>How you imagine your </a:t>
            </a:r>
          </a:p>
          <a:p>
            <a:pPr algn="ctr"/>
            <a:r>
              <a:rPr lang="en-US" sz="2400" b="1" dirty="0">
                <a:solidFill>
                  <a:schemeClr val="accent1">
                    <a:lumMod val="75000"/>
                  </a:schemeClr>
                </a:solidFill>
                <a:latin typeface="Arial Black" charset="0"/>
                <a:ea typeface="Arial Black" charset="0"/>
                <a:cs typeface="Arial Black" charset="0"/>
              </a:rPr>
              <a:t>future will impact </a:t>
            </a:r>
          </a:p>
          <a:p>
            <a:pPr algn="ctr"/>
            <a:r>
              <a:rPr lang="en-US" sz="2800" b="1" dirty="0">
                <a:solidFill>
                  <a:srgbClr val="FFC000"/>
                </a:solidFill>
                <a:latin typeface="Arial Black" charset="0"/>
                <a:ea typeface="Arial Black" charset="0"/>
                <a:cs typeface="Arial Black" charset="0"/>
              </a:rPr>
              <a:t>CHOICES</a:t>
            </a:r>
            <a:r>
              <a:rPr lang="en-US" sz="2800" b="1" dirty="0">
                <a:solidFill>
                  <a:schemeClr val="accent6"/>
                </a:solidFill>
                <a:latin typeface="Arial Black" charset="0"/>
                <a:ea typeface="Arial Black" charset="0"/>
                <a:cs typeface="Arial Black" charset="0"/>
              </a:rPr>
              <a:t> </a:t>
            </a:r>
            <a:r>
              <a:rPr lang="en-US" sz="2800" b="1" dirty="0">
                <a:solidFill>
                  <a:schemeClr val="accent1">
                    <a:lumMod val="75000"/>
                  </a:schemeClr>
                </a:solidFill>
                <a:latin typeface="Arial Black" charset="0"/>
                <a:ea typeface="Arial Black" charset="0"/>
                <a:cs typeface="Arial Black" charset="0"/>
              </a:rPr>
              <a:t>&amp;</a:t>
            </a:r>
            <a:r>
              <a:rPr lang="en-US" sz="2800" b="1" dirty="0">
                <a:solidFill>
                  <a:schemeClr val="accent6"/>
                </a:solidFill>
                <a:latin typeface="Arial Black" charset="0"/>
                <a:ea typeface="Arial Black" charset="0"/>
                <a:cs typeface="Arial Black" charset="0"/>
              </a:rPr>
              <a:t> </a:t>
            </a:r>
            <a:r>
              <a:rPr lang="en-US" sz="2800" b="1" dirty="0">
                <a:solidFill>
                  <a:srgbClr val="FFC000"/>
                </a:solidFill>
                <a:latin typeface="Arial Black" charset="0"/>
                <a:ea typeface="Arial Black" charset="0"/>
                <a:cs typeface="Arial Black" charset="0"/>
              </a:rPr>
              <a:t>GOALS</a:t>
            </a:r>
          </a:p>
          <a:p>
            <a:pPr algn="ctr"/>
            <a:endParaRPr lang="en-US" sz="2200" b="1" dirty="0">
              <a:solidFill>
                <a:schemeClr val="accent1">
                  <a:lumMod val="75000"/>
                </a:schemeClr>
              </a:solidFill>
              <a:latin typeface="Arial Black" charset="0"/>
              <a:ea typeface="Arial Black" charset="0"/>
              <a:cs typeface="Arial Black" charset="0"/>
            </a:endParaRPr>
          </a:p>
        </p:txBody>
      </p:sp>
      <p:pic>
        <p:nvPicPr>
          <p:cNvPr id="14" name="Picture 13">
            <a:extLst>
              <a:ext uri="{FF2B5EF4-FFF2-40B4-BE49-F238E27FC236}">
                <a16:creationId xmlns:a16="http://schemas.microsoft.com/office/drawing/2014/main" id="{4C0BD169-7811-9047-9B30-96FAEC18360B}"/>
              </a:ext>
            </a:extLst>
          </p:cNvPr>
          <p:cNvPicPr>
            <a:picLocks noChangeAspect="1"/>
          </p:cNvPicPr>
          <p:nvPr/>
        </p:nvPicPr>
        <p:blipFill>
          <a:blip r:embed="rId5"/>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867810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7941"/>
          <a:stretch/>
        </p:blipFill>
        <p:spPr>
          <a:xfrm>
            <a:off x="0" y="0"/>
            <a:ext cx="9144000" cy="5143500"/>
          </a:xfrm>
          <a:prstGeom prst="rect">
            <a:avLst/>
          </a:prstGeom>
        </p:spPr>
      </p:pic>
      <p:sp>
        <p:nvSpPr>
          <p:cNvPr id="3" name="Rectangle 2"/>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DETERMINATION IN PLANNING YOUR FUTURE</a:t>
            </a:r>
          </a:p>
        </p:txBody>
      </p:sp>
      <p:sp>
        <p:nvSpPr>
          <p:cNvPr id="5" name="Rectangle 4"/>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42" y="3925115"/>
            <a:ext cx="9147142" cy="785781"/>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9" name="Rectangle 8"/>
          <p:cNvSpPr/>
          <p:nvPr/>
        </p:nvSpPr>
        <p:spPr>
          <a:xfrm>
            <a:off x="182880" y="4089966"/>
            <a:ext cx="9144000" cy="461665"/>
          </a:xfrm>
          <a:prstGeom prst="rect">
            <a:avLst/>
          </a:prstGeom>
        </p:spPr>
        <p:txBody>
          <a:bodyPr wrap="square">
            <a:spAutoFit/>
          </a:bodyPr>
          <a:lstStyle/>
          <a:p>
            <a:pPr algn="ctr"/>
            <a:r>
              <a:rPr lang="en-US" sz="2400" b="1" dirty="0">
                <a:solidFill>
                  <a:schemeClr val="bg1"/>
                </a:solidFill>
                <a:latin typeface="Arial" charset="0"/>
                <a:ea typeface="Arial" charset="0"/>
                <a:cs typeface="Arial" charset="0"/>
              </a:rPr>
              <a:t>MAKING GOALS MEANS HIGHER ACHIEVEMENT</a:t>
            </a:r>
          </a:p>
        </p:txBody>
      </p:sp>
      <p:pic>
        <p:nvPicPr>
          <p:cNvPr id="10" name="Picture 9">
            <a:extLst>
              <a:ext uri="{FF2B5EF4-FFF2-40B4-BE49-F238E27FC236}">
                <a16:creationId xmlns:a16="http://schemas.microsoft.com/office/drawing/2014/main" id="{95095D7F-10EA-434D-A08C-32E748A9401C}"/>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876351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0100"/>
            <a:ext cx="9144000" cy="4501299"/>
          </a:xfrm>
          <a:prstGeom prst="rect">
            <a:avLst/>
          </a:prstGeom>
        </p:spPr>
      </p:pic>
      <p:sp>
        <p:nvSpPr>
          <p:cNvPr id="4" name="Rectangle 3"/>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DETERMINATION IN PLANNING YOUR FUTURE</a:t>
            </a:r>
          </a:p>
        </p:txBody>
      </p:sp>
      <p:sp>
        <p:nvSpPr>
          <p:cNvPr id="6" name="Rectangle 5"/>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114097" y="1334185"/>
            <a:ext cx="7010399" cy="646331"/>
          </a:xfrm>
          <a:prstGeom prst="rect">
            <a:avLst/>
          </a:prstGeom>
        </p:spPr>
        <p:txBody>
          <a:bodyPr wrap="square">
            <a:spAutoFit/>
          </a:bodyPr>
          <a:lstStyle/>
          <a:p>
            <a:pPr algn="ctr"/>
            <a:r>
              <a:rPr lang="en-US" b="1" dirty="0">
                <a:solidFill>
                  <a:schemeClr val="accent1">
                    <a:lumMod val="75000"/>
                  </a:schemeClr>
                </a:solidFill>
                <a:latin typeface="Arial" charset="0"/>
                <a:ea typeface="Arial" charset="0"/>
                <a:cs typeface="Arial" charset="0"/>
              </a:rPr>
              <a:t>Who do you imagine yourself becoming </a:t>
            </a:r>
          </a:p>
          <a:p>
            <a:pPr algn="ctr"/>
            <a:r>
              <a:rPr lang="en-US" b="1" dirty="0">
                <a:solidFill>
                  <a:schemeClr val="accent1">
                    <a:lumMod val="75000"/>
                  </a:schemeClr>
                </a:solidFill>
                <a:latin typeface="Arial" charset="0"/>
                <a:ea typeface="Arial" charset="0"/>
                <a:cs typeface="Arial" charset="0"/>
              </a:rPr>
              <a:t>personally and professionally?</a:t>
            </a:r>
          </a:p>
        </p:txBody>
      </p:sp>
      <p:sp>
        <p:nvSpPr>
          <p:cNvPr id="8" name="Rectangle 7"/>
          <p:cNvSpPr/>
          <p:nvPr/>
        </p:nvSpPr>
        <p:spPr>
          <a:xfrm>
            <a:off x="2254470" y="2427259"/>
            <a:ext cx="4572000" cy="923330"/>
          </a:xfrm>
          <a:prstGeom prst="rect">
            <a:avLst/>
          </a:prstGeom>
        </p:spPr>
        <p:txBody>
          <a:bodyPr>
            <a:spAutoFit/>
          </a:bodyPr>
          <a:lstStyle/>
          <a:p>
            <a:pPr algn="ctr"/>
            <a:r>
              <a:rPr lang="en-US" dirty="0">
                <a:latin typeface="Arial" charset="0"/>
                <a:ea typeface="Arial" charset="0"/>
                <a:cs typeface="Arial" charset="0"/>
              </a:rPr>
              <a:t>Goals help determine </a:t>
            </a:r>
          </a:p>
          <a:p>
            <a:pPr algn="ctr"/>
            <a:r>
              <a:rPr lang="en-US" b="1" dirty="0">
                <a:solidFill>
                  <a:srgbClr val="FFC000"/>
                </a:solidFill>
                <a:latin typeface="Arial" charset="0"/>
                <a:ea typeface="Arial" charset="0"/>
                <a:cs typeface="Arial" charset="0"/>
              </a:rPr>
              <a:t>WHO</a:t>
            </a:r>
            <a:r>
              <a:rPr lang="en-US" dirty="0">
                <a:latin typeface="Arial" charset="0"/>
                <a:ea typeface="Arial" charset="0"/>
                <a:cs typeface="Arial" charset="0"/>
              </a:rPr>
              <a:t>, </a:t>
            </a:r>
            <a:r>
              <a:rPr lang="en-US" b="1" dirty="0">
                <a:solidFill>
                  <a:srgbClr val="FFC000"/>
                </a:solidFill>
                <a:latin typeface="Arial" charset="0"/>
                <a:ea typeface="Arial" charset="0"/>
                <a:cs typeface="Arial" charset="0"/>
              </a:rPr>
              <a:t>WHAT</a:t>
            </a:r>
            <a:r>
              <a:rPr lang="en-US" dirty="0">
                <a:latin typeface="Arial" charset="0"/>
                <a:ea typeface="Arial" charset="0"/>
                <a:cs typeface="Arial" charset="0"/>
              </a:rPr>
              <a:t>, and </a:t>
            </a:r>
            <a:r>
              <a:rPr lang="en-US" b="1" dirty="0">
                <a:solidFill>
                  <a:srgbClr val="FFC000"/>
                </a:solidFill>
                <a:latin typeface="Arial" charset="0"/>
                <a:ea typeface="Arial" charset="0"/>
                <a:cs typeface="Arial" charset="0"/>
              </a:rPr>
              <a:t>WHERE</a:t>
            </a:r>
            <a:r>
              <a:rPr lang="en-US" dirty="0">
                <a:latin typeface="Arial" charset="0"/>
                <a:ea typeface="Arial" charset="0"/>
                <a:cs typeface="Arial" charset="0"/>
              </a:rPr>
              <a:t> </a:t>
            </a:r>
          </a:p>
          <a:p>
            <a:pPr algn="ctr"/>
            <a:r>
              <a:rPr lang="en-US" dirty="0">
                <a:latin typeface="Arial" charset="0"/>
                <a:ea typeface="Arial" charset="0"/>
                <a:cs typeface="Arial" charset="0"/>
              </a:rPr>
              <a:t>you want to be in the near or distant future.</a:t>
            </a:r>
          </a:p>
        </p:txBody>
      </p:sp>
      <p:sp>
        <p:nvSpPr>
          <p:cNvPr id="9" name="Rectangle 8"/>
          <p:cNvSpPr/>
          <p:nvPr/>
        </p:nvSpPr>
        <p:spPr>
          <a:xfrm>
            <a:off x="2821993" y="3513535"/>
            <a:ext cx="3647153" cy="369332"/>
          </a:xfrm>
          <a:prstGeom prst="rect">
            <a:avLst/>
          </a:prstGeom>
        </p:spPr>
        <p:txBody>
          <a:bodyPr wrap="none">
            <a:spAutoFit/>
          </a:bodyPr>
          <a:lstStyle/>
          <a:p>
            <a:pPr algn="ctr"/>
            <a:r>
              <a:rPr lang="en-US" dirty="0">
                <a:latin typeface="Arial" charset="0"/>
                <a:ea typeface="Arial" charset="0"/>
                <a:cs typeface="Arial" charset="0"/>
              </a:rPr>
              <a:t>Have multiple goals and prioritize.</a:t>
            </a:r>
          </a:p>
        </p:txBody>
      </p:sp>
      <p:pic>
        <p:nvPicPr>
          <p:cNvPr id="10" name="Picture 9">
            <a:extLst>
              <a:ext uri="{FF2B5EF4-FFF2-40B4-BE49-F238E27FC236}">
                <a16:creationId xmlns:a16="http://schemas.microsoft.com/office/drawing/2014/main" id="{4F67542D-9BD8-6D4D-A1EE-BC0747BCC4F6}"/>
              </a:ext>
            </a:extLst>
          </p:cNvPr>
          <p:cNvPicPr>
            <a:picLocks noChangeAspect="1"/>
          </p:cNvPicPr>
          <p:nvPr/>
        </p:nvPicPr>
        <p:blipFill>
          <a:blip r:embed="rId3"/>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723617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DETERMINATION IN PLANNING YOUR FUTURE</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35089">
            <a:off x="4573682" y="945328"/>
            <a:ext cx="2916293" cy="3774025"/>
          </a:xfrm>
          <a:prstGeom prst="rect">
            <a:avLst/>
          </a:prstGeom>
          <a:effectLst>
            <a:outerShdw blurRad="50800" dist="76200" dir="8100000" algn="tr" rotWithShape="0">
              <a:prstClr val="black">
                <a:alpha val="15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9742">
            <a:off x="1635476" y="863727"/>
            <a:ext cx="2916293" cy="3774025"/>
          </a:xfrm>
          <a:prstGeom prst="rect">
            <a:avLst/>
          </a:prstGeom>
          <a:effectLst>
            <a:outerShdw blurRad="50800" dist="76200" dir="8100000" algn="tr" rotWithShape="0">
              <a:prstClr val="black">
                <a:alpha val="15000"/>
              </a:prstClr>
            </a:outerShdw>
          </a:effectLst>
        </p:spPr>
      </p:pic>
      <p:pic>
        <p:nvPicPr>
          <p:cNvPr id="9" name="Picture 8">
            <a:extLst>
              <a:ext uri="{FF2B5EF4-FFF2-40B4-BE49-F238E27FC236}">
                <a16:creationId xmlns:a16="http://schemas.microsoft.com/office/drawing/2014/main" id="{BF38FDD2-8241-E34F-AE52-2D90F935C51B}"/>
              </a:ext>
            </a:extLst>
          </p:cNvPr>
          <p:cNvPicPr>
            <a:picLocks noChangeAspect="1"/>
          </p:cNvPicPr>
          <p:nvPr/>
        </p:nvPicPr>
        <p:blipFill>
          <a:blip r:embed="rId5"/>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300216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0990" y="807848"/>
            <a:ext cx="4132162" cy="3950763"/>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4460"/>
          <a:stretch/>
        </p:blipFill>
        <p:spPr>
          <a:xfrm>
            <a:off x="5254141" y="262759"/>
            <a:ext cx="3889859" cy="4880741"/>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DETERMINATION OF GOALS: AN INVENTORY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 21</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2ED3380-6B55-F44E-AAF8-D96C26EFC5FA}"/>
              </a:ext>
            </a:extLst>
          </p:cNvPr>
          <p:cNvPicPr>
            <a:picLocks noChangeAspect="1"/>
          </p:cNvPicPr>
          <p:nvPr/>
        </p:nvPicPr>
        <p:blipFill>
          <a:blip r:embed="rId4"/>
          <a:stretch>
            <a:fillRect/>
          </a:stretch>
        </p:blipFill>
        <p:spPr>
          <a:xfrm>
            <a:off x="8348870" y="4156707"/>
            <a:ext cx="626887" cy="866429"/>
          </a:xfrm>
          <a:prstGeom prst="rect">
            <a:avLst/>
          </a:prstGeom>
        </p:spPr>
      </p:pic>
      <p:pic>
        <p:nvPicPr>
          <p:cNvPr id="10" name="Picture 9" descr="Table&#10;&#10;Description automatically generated">
            <a:extLst>
              <a:ext uri="{FF2B5EF4-FFF2-40B4-BE49-F238E27FC236}">
                <a16:creationId xmlns:a16="http://schemas.microsoft.com/office/drawing/2014/main" id="{7CC57B48-7EA2-FF8C-8F38-34053E5237DB}"/>
              </a:ext>
            </a:extLst>
          </p:cNvPr>
          <p:cNvPicPr>
            <a:picLocks noChangeAspect="1"/>
          </p:cNvPicPr>
          <p:nvPr/>
        </p:nvPicPr>
        <p:blipFill>
          <a:blip r:embed="rId5"/>
          <a:stretch>
            <a:fillRect/>
          </a:stretch>
        </p:blipFill>
        <p:spPr>
          <a:xfrm>
            <a:off x="1160947" y="956204"/>
            <a:ext cx="2932247" cy="3685814"/>
          </a:xfrm>
          <a:prstGeom prst="rect">
            <a:avLst/>
          </a:prstGeom>
        </p:spPr>
      </p:pic>
    </p:spTree>
    <p:extLst>
      <p:ext uri="{BB962C8B-B14F-4D97-AF65-F5344CB8AC3E}">
        <p14:creationId xmlns:p14="http://schemas.microsoft.com/office/powerpoint/2010/main" val="1962905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2816"/>
          <a:stretch/>
        </p:blipFill>
        <p:spPr>
          <a:xfrm>
            <a:off x="0" y="388881"/>
            <a:ext cx="9158285" cy="4754619"/>
          </a:xfrm>
          <a:prstGeom prst="rect">
            <a:avLst/>
          </a:prstGeom>
        </p:spPr>
      </p:pic>
      <p:sp>
        <p:nvSpPr>
          <p:cNvPr id="3" name="Rectangle 2"/>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6186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DETERMINATION OF GOALS AND GETTING THE SUPPORT YOU NEED</a:t>
            </a:r>
          </a:p>
        </p:txBody>
      </p:sp>
      <p:sp>
        <p:nvSpPr>
          <p:cNvPr id="5" name="Rectangle 4"/>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2407533"/>
            <a:ext cx="9144000" cy="718650"/>
          </a:xfrm>
          <a:prstGeom prst="rect">
            <a:avLst/>
          </a:prstGeom>
          <a:solidFill>
            <a:schemeClr val="bg1">
              <a:alpha val="8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590309" y="2562060"/>
            <a:ext cx="7940234" cy="369332"/>
          </a:xfrm>
          <a:prstGeom prst="rect">
            <a:avLst/>
          </a:prstGeom>
        </p:spPr>
        <p:txBody>
          <a:bodyPr wrap="square">
            <a:spAutoFit/>
          </a:bodyPr>
          <a:lstStyle/>
          <a:p>
            <a:pPr algn="ctr"/>
            <a:r>
              <a:rPr lang="en-US" dirty="0">
                <a:latin typeface="Arial" charset="0"/>
                <a:ea typeface="Arial" charset="0"/>
                <a:cs typeface="Arial" charset="0"/>
              </a:rPr>
              <a:t>Who is part of your personal support team?</a:t>
            </a:r>
          </a:p>
        </p:txBody>
      </p:sp>
      <p:pic>
        <p:nvPicPr>
          <p:cNvPr id="9" name="Picture 8">
            <a:extLst>
              <a:ext uri="{FF2B5EF4-FFF2-40B4-BE49-F238E27FC236}">
                <a16:creationId xmlns:a16="http://schemas.microsoft.com/office/drawing/2014/main" id="{83AAF5FC-AF46-354A-B955-5FC3634D5DD5}"/>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455028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80488"/>
            <a:ext cx="9144000" cy="1190846"/>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6186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DETERMINATION: PERSONAL TRAITS</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826346"/>
            <a:ext cx="9144000" cy="1169551"/>
          </a:xfrm>
          <a:prstGeom prst="rect">
            <a:avLst/>
          </a:prstGeom>
        </p:spPr>
        <p:txBody>
          <a:bodyPr wrap="square">
            <a:spAutoFit/>
          </a:bodyPr>
          <a:lstStyle/>
          <a:p>
            <a:pPr algn="ctr"/>
            <a:r>
              <a:rPr lang="en-US" sz="2400" b="1" dirty="0">
                <a:solidFill>
                  <a:schemeClr val="bg1"/>
                </a:solidFill>
                <a:latin typeface="Arial Black" charset="0"/>
                <a:ea typeface="Arial Black" charset="0"/>
                <a:cs typeface="Arial Black" charset="0"/>
              </a:rPr>
              <a:t>What am I </a:t>
            </a:r>
            <a:r>
              <a:rPr lang="en-US" sz="2400" b="1" dirty="0">
                <a:solidFill>
                  <a:schemeClr val="accent1">
                    <a:lumMod val="75000"/>
                  </a:schemeClr>
                </a:solidFill>
                <a:latin typeface="Arial Black" charset="0"/>
                <a:ea typeface="Arial Black" charset="0"/>
                <a:cs typeface="Arial Black" charset="0"/>
              </a:rPr>
              <a:t>GOOD </a:t>
            </a:r>
            <a:r>
              <a:rPr lang="en-US" sz="2400" b="1" dirty="0">
                <a:solidFill>
                  <a:schemeClr val="bg1"/>
                </a:solidFill>
                <a:latin typeface="Arial Black" charset="0"/>
                <a:ea typeface="Arial Black" charset="0"/>
                <a:cs typeface="Arial Black" charset="0"/>
              </a:rPr>
              <a:t>at?</a:t>
            </a:r>
          </a:p>
          <a:p>
            <a:pPr algn="ctr"/>
            <a:r>
              <a:rPr lang="en-US" sz="2400" b="1" dirty="0">
                <a:solidFill>
                  <a:schemeClr val="bg1"/>
                </a:solidFill>
                <a:latin typeface="Arial Black" charset="0"/>
                <a:ea typeface="Arial Black" charset="0"/>
                <a:cs typeface="Arial Black" charset="0"/>
              </a:rPr>
              <a:t>What</a:t>
            </a:r>
            <a:r>
              <a:rPr lang="en-US" sz="2400" b="1" dirty="0">
                <a:solidFill>
                  <a:schemeClr val="accent1">
                    <a:lumMod val="75000"/>
                  </a:schemeClr>
                </a:solidFill>
                <a:latin typeface="Arial Black" charset="0"/>
                <a:ea typeface="Arial Black" charset="0"/>
                <a:cs typeface="Arial Black" charset="0"/>
              </a:rPr>
              <a:t> TRAITS </a:t>
            </a:r>
            <a:r>
              <a:rPr lang="en-US" sz="2400" b="1" dirty="0">
                <a:solidFill>
                  <a:schemeClr val="bg1"/>
                </a:solidFill>
                <a:latin typeface="Arial Black" charset="0"/>
                <a:ea typeface="Arial Black" charset="0"/>
                <a:cs typeface="Arial Black" charset="0"/>
              </a:rPr>
              <a:t>do you see in me?</a:t>
            </a:r>
          </a:p>
          <a:p>
            <a:pPr algn="ctr"/>
            <a:endParaRPr lang="en-US" sz="2200" b="1" dirty="0">
              <a:solidFill>
                <a:schemeClr val="accent1">
                  <a:lumMod val="75000"/>
                </a:schemeClr>
              </a:solidFill>
              <a:latin typeface="Arial Black" charset="0"/>
              <a:ea typeface="Arial Black" charset="0"/>
              <a:cs typeface="Arial Black"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5723"/>
          <a:stretch/>
        </p:blipFill>
        <p:spPr>
          <a:xfrm>
            <a:off x="1815160" y="1392641"/>
            <a:ext cx="5934140" cy="3750860"/>
          </a:xfrm>
          <a:prstGeom prst="rect">
            <a:avLst/>
          </a:prstGeom>
        </p:spPr>
      </p:pic>
      <p:pic>
        <p:nvPicPr>
          <p:cNvPr id="9" name="Picture 8">
            <a:extLst>
              <a:ext uri="{FF2B5EF4-FFF2-40B4-BE49-F238E27FC236}">
                <a16:creationId xmlns:a16="http://schemas.microsoft.com/office/drawing/2014/main" id="{1C677CB6-5ECC-5047-BBA4-13EA60DB7C51}"/>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477453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6186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DETERMINATION: PERSONAL TRAITS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PAGE 23</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1336" y="684776"/>
            <a:ext cx="1289115" cy="1440371"/>
          </a:xfrm>
          <a:prstGeom prst="rect">
            <a:avLst/>
          </a:prstGeom>
        </p:spPr>
      </p:pic>
      <p:sp>
        <p:nvSpPr>
          <p:cNvPr id="7" name="Rectangle 6"/>
          <p:cNvSpPr/>
          <p:nvPr/>
        </p:nvSpPr>
        <p:spPr>
          <a:xfrm>
            <a:off x="6527654" y="1973444"/>
            <a:ext cx="2316480" cy="430887"/>
          </a:xfrm>
          <a:prstGeom prst="rect">
            <a:avLst/>
          </a:prstGeom>
        </p:spPr>
        <p:txBody>
          <a:bodyPr wrap="square">
            <a:spAutoFit/>
          </a:bodyPr>
          <a:lstStyle/>
          <a:p>
            <a:pPr algn="ctr"/>
            <a:r>
              <a:rPr lang="en-US" sz="2200" b="1">
                <a:solidFill>
                  <a:schemeClr val="accent1">
                    <a:lumMod val="75000"/>
                  </a:schemeClr>
                </a:solidFill>
                <a:latin typeface="Arial Black" charset="0"/>
                <a:ea typeface="Arial Black" charset="0"/>
                <a:cs typeface="Arial Black" charset="0"/>
              </a:rPr>
              <a:t>Writing</a:t>
            </a:r>
            <a:endParaRPr lang="en-US" sz="2200" b="1" dirty="0">
              <a:solidFill>
                <a:schemeClr val="accent1">
                  <a:lumMod val="75000"/>
                </a:schemeClr>
              </a:solidFill>
              <a:latin typeface="Arial Black" charset="0"/>
              <a:ea typeface="Arial Black" charset="0"/>
              <a:cs typeface="Arial Black" charset="0"/>
            </a:endParaRPr>
          </a:p>
        </p:txBody>
      </p:sp>
      <p:pic>
        <p:nvPicPr>
          <p:cNvPr id="9" name="Picture 8">
            <a:extLst>
              <a:ext uri="{FF2B5EF4-FFF2-40B4-BE49-F238E27FC236}">
                <a16:creationId xmlns:a16="http://schemas.microsoft.com/office/drawing/2014/main" id="{0F6E03BA-868C-5048-AA57-30612A41E443}"/>
              </a:ext>
            </a:extLst>
          </p:cNvPr>
          <p:cNvPicPr>
            <a:picLocks noChangeAspect="1"/>
          </p:cNvPicPr>
          <p:nvPr/>
        </p:nvPicPr>
        <p:blipFill>
          <a:blip r:embed="rId4"/>
          <a:stretch>
            <a:fillRect/>
          </a:stretch>
        </p:blipFill>
        <p:spPr>
          <a:xfrm>
            <a:off x="8348870" y="4156707"/>
            <a:ext cx="626887" cy="866429"/>
          </a:xfrm>
          <a:prstGeom prst="rect">
            <a:avLst/>
          </a:prstGeom>
        </p:spPr>
      </p:pic>
      <p:pic>
        <p:nvPicPr>
          <p:cNvPr id="10" name="Picture 9" descr="Table&#10;&#10;Description automatically generated">
            <a:extLst>
              <a:ext uri="{FF2B5EF4-FFF2-40B4-BE49-F238E27FC236}">
                <a16:creationId xmlns:a16="http://schemas.microsoft.com/office/drawing/2014/main" id="{ED698614-207D-3A08-FD4F-D285783AD1B6}"/>
              </a:ext>
            </a:extLst>
          </p:cNvPr>
          <p:cNvPicPr>
            <a:picLocks noChangeAspect="1"/>
          </p:cNvPicPr>
          <p:nvPr/>
        </p:nvPicPr>
        <p:blipFill>
          <a:blip r:embed="rId5"/>
          <a:stretch>
            <a:fillRect/>
          </a:stretch>
        </p:blipFill>
        <p:spPr>
          <a:xfrm>
            <a:off x="2572574" y="536003"/>
            <a:ext cx="3698239" cy="4607497"/>
          </a:xfrm>
          <a:prstGeom prst="rect">
            <a:avLst/>
          </a:prstGeom>
        </p:spPr>
      </p:pic>
    </p:spTree>
    <p:extLst>
      <p:ext uri="{BB962C8B-B14F-4D97-AF65-F5344CB8AC3E}">
        <p14:creationId xmlns:p14="http://schemas.microsoft.com/office/powerpoint/2010/main" val="1154160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TotalTime>
  <Words>1408</Words>
  <Application>Microsoft Macintosh PowerPoint</Application>
  <PresentationFormat>On-screen Show (16:9)</PresentationFormat>
  <Paragraphs>88</Paragraphs>
  <Slides>10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 Black</vt:lpstr>
      <vt:lpstr>Calibri</vt:lpstr>
      <vt:lpstr>KG Second Chances Sketch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Collazo</dc:creator>
  <cp:lastModifiedBy>Microsoft Office User</cp:lastModifiedBy>
  <cp:revision>22</cp:revision>
  <dcterms:created xsi:type="dcterms:W3CDTF">2017-08-09T01:45:06Z</dcterms:created>
  <dcterms:modified xsi:type="dcterms:W3CDTF">2022-05-03T16:03:36Z</dcterms:modified>
</cp:coreProperties>
</file>