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A77C8"/>
    <a:srgbClr val="2358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81166" autoAdjust="0"/>
  </p:normalViewPr>
  <p:slideViewPr>
    <p:cSldViewPr snapToGrid="0" snapToObjects="1">
      <p:cViewPr varScale="1">
        <p:scale>
          <a:sx n="124" d="100"/>
          <a:sy n="124" d="100"/>
        </p:scale>
        <p:origin x="1080" y="1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C955A-B8AD-CC4F-985E-FAAA486E769A}" type="datetimeFigureOut">
              <a:rPr lang="en-US" smtClean="0"/>
              <a:t>5/3/22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8D646A-7141-7A4A-99CA-03479E84EE5A}" type="slidenum">
              <a:rPr lang="en-US" smtClean="0"/>
              <a:t>‹#›</a:t>
            </a:fld>
            <a:endParaRPr lang="en-US"/>
          </a:p>
        </p:txBody>
      </p:sp>
    </p:spTree>
    <p:extLst>
      <p:ext uri="{BB962C8B-B14F-4D97-AF65-F5344CB8AC3E}">
        <p14:creationId xmlns:p14="http://schemas.microsoft.com/office/powerpoint/2010/main" val="2114932340"/>
      </p:ext>
    </p:extLst>
  </p:cSld>
  <p:clrMap bg1="lt1" tx1="dk1" bg2="lt2" tx2="dk2" accent1="accent1" accent2="accent2" accent3="accent3" accent4="accent4" accent5="accent5" accent6="accent6" hlink="hlink" folHlink="folHlink"/>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2"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with students the discussions that</a:t>
            </a:r>
            <a:r>
              <a:rPr lang="en-US" sz="1200" i="1" kern="1200" baseline="0" dirty="0">
                <a:solidFill>
                  <a:schemeClr val="tx1"/>
                </a:solidFill>
                <a:effectLst/>
                <a:latin typeface="+mn-lt"/>
                <a:ea typeface="+mn-ea"/>
                <a:cs typeface="+mn-cs"/>
              </a:rPr>
              <a:t> took place</a:t>
            </a:r>
            <a:r>
              <a:rPr lang="en-US" sz="1200" i="1" kern="1200" dirty="0">
                <a:solidFill>
                  <a:schemeClr val="tx1"/>
                </a:solidFill>
                <a:effectLst/>
                <a:latin typeface="+mn-lt"/>
                <a:ea typeface="+mn-ea"/>
                <a:cs typeface="+mn-cs"/>
              </a:rPr>
              <a:t> in the first session.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They</a:t>
            </a:r>
            <a:r>
              <a:rPr lang="en-US" sz="1200" i="1" kern="1200" baseline="0" dirty="0">
                <a:solidFill>
                  <a:schemeClr val="tx1"/>
                </a:solidFill>
                <a:effectLst/>
                <a:latin typeface="+mn-lt"/>
                <a:ea typeface="+mn-ea"/>
                <a:cs typeface="+mn-cs"/>
              </a:rPr>
              <a:t> included:</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Completing the Welcome page of the student book</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Understanding where you are at in school (what level, and what is to come)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Discussing Academic and Value statements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Evaluating where you are on the College and Career Readiness Continuum</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Contemplating what being successful means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Thinking about what we learned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i="1"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a:solidFill>
                  <a:schemeClr val="tx1"/>
                </a:solidFill>
                <a:effectLst/>
                <a:latin typeface="+mn-lt"/>
                <a:ea typeface="+mn-ea"/>
                <a:cs typeface="+mn-cs"/>
              </a:rPr>
              <a:t>Invite any questions or comments about the previous session</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1</a:t>
            </a:fld>
            <a:endParaRPr lang="en-US"/>
          </a:p>
        </p:txBody>
      </p:sp>
    </p:spTree>
    <p:extLst>
      <p:ext uri="{BB962C8B-B14F-4D97-AF65-F5344CB8AC3E}">
        <p14:creationId xmlns:p14="http://schemas.microsoft.com/office/powerpoint/2010/main" val="406272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really important to be able to share how the community</a:t>
            </a:r>
            <a:r>
              <a:rPr lang="en-US" baseline="0" dirty="0"/>
              <a:t> service experience affected you or the way you think.  Depending on the type of activity, whether its helping others or a nonprofit organization, its key to take notes after you performed the service so you can look back on what you did and reference it in your college essays if appropriate for the prompt.  THIS is a factor to help differentiate you from others applying to the same school.</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10</a:t>
            </a:fld>
            <a:endParaRPr lang="en-US"/>
          </a:p>
        </p:txBody>
      </p:sp>
    </p:spTree>
    <p:extLst>
      <p:ext uri="{BB962C8B-B14F-4D97-AF65-F5344CB8AC3E}">
        <p14:creationId xmlns:p14="http://schemas.microsoft.com/office/powerpoint/2010/main" val="133048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this with students: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Career inspiration comes from many places. We have looked at clubs to gather insight and experience in our interests. We have begun to notice our world around us, and the myriad of jobs needed to build buildings and run a society. We have thought about or experienced where we are needed and the impact we can have on others. Here is a list of careers to start thinking about. You can also research more about them. </a:t>
            </a:r>
            <a:endParaRPr lang="en-US" dirty="0"/>
          </a:p>
          <a:p>
            <a:r>
              <a:rPr lang="en-US" dirty="0"/>
              <a:t>**Have Students review the list with their partners and put a mark next to a career</a:t>
            </a:r>
            <a:r>
              <a:rPr lang="en-US" baseline="0" dirty="0"/>
              <a:t> they don’t know about and have them look up the definition or description.  Have students volunteer information to the class about two to three new careers they learned about.</a:t>
            </a:r>
          </a:p>
          <a:p>
            <a:endParaRPr lang="en-US" baseline="0" dirty="0"/>
          </a:p>
          <a:p>
            <a:r>
              <a:rPr lang="en-US" baseline="0" dirty="0"/>
              <a:t>On page 19 of the student book, explain the connection between subject areas and careers of choice.  For example, I’m great at math and very interested in numbers; that’s why I find accounting and helping businesses keep track of their money and finances inspirational. Have students think about what they enjoy in any of their classes and try to make the connection with a career they may be interested in.  Also, they are asked to list careers they MIGHT be interested in.</a:t>
            </a:r>
          </a:p>
          <a:p>
            <a:endParaRPr lang="en-US" sz="1400" b="1" baseline="0" dirty="0"/>
          </a:p>
          <a:p>
            <a:r>
              <a:rPr lang="en-US" sz="1400" b="1" baseline="0" dirty="0"/>
              <a:t>There is an additional extension activity in the facilitator guide</a:t>
            </a:r>
          </a:p>
          <a:p>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11</a:t>
            </a:fld>
            <a:endParaRPr lang="en-US"/>
          </a:p>
        </p:txBody>
      </p:sp>
    </p:spTree>
    <p:extLst>
      <p:ext uri="{BB962C8B-B14F-4D97-AF65-F5344CB8AC3E}">
        <p14:creationId xmlns:p14="http://schemas.microsoft.com/office/powerpoint/2010/main" val="465696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Let students know:</a:t>
            </a:r>
          </a:p>
          <a:p>
            <a:r>
              <a:rPr lang="en-US" sz="1200" b="1" i="1" dirty="0"/>
              <a:t>The</a:t>
            </a:r>
            <a:r>
              <a:rPr lang="en-US" sz="1200" b="1" i="1" baseline="0" dirty="0"/>
              <a:t> next session is called </a:t>
            </a:r>
            <a:r>
              <a:rPr lang="en-US" sz="1200" b="1" i="1" dirty="0"/>
              <a:t>Determination and you</a:t>
            </a:r>
            <a:r>
              <a:rPr lang="en-US" sz="1200" b="1" i="1" baseline="0" dirty="0"/>
              <a:t> </a:t>
            </a:r>
            <a:r>
              <a:rPr lang="en-US" sz="1200" b="1" i="1" dirty="0"/>
              <a:t>will learn strategies to help make your dreams for</a:t>
            </a:r>
            <a:r>
              <a:rPr lang="en-US" sz="1200" b="1" i="1" baseline="0" dirty="0"/>
              <a:t> a career a reality, with step by step goals.</a:t>
            </a:r>
            <a:endParaRPr lang="en-US"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12</a:t>
            </a:fld>
            <a:endParaRPr lang="en-US"/>
          </a:p>
        </p:txBody>
      </p:sp>
    </p:spTree>
    <p:extLst>
      <p:ext uri="{BB962C8B-B14F-4D97-AF65-F5344CB8AC3E}">
        <p14:creationId xmlns:p14="http://schemas.microsoft.com/office/powerpoint/2010/main" val="503533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Say</a:t>
            </a:r>
            <a:r>
              <a:rPr lang="en-US" sz="1200" i="1" kern="1200" baseline="0" dirty="0">
                <a:solidFill>
                  <a:schemeClr val="tx1"/>
                </a:solidFill>
                <a:effectLst/>
                <a:latin typeface="+mn-lt"/>
                <a:ea typeface="+mn-ea"/>
                <a:cs typeface="+mn-cs"/>
              </a:rPr>
              <a:t> let’s look at these and find out what we know about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What is Active Involvement on Campus mean? – invite volunteers to share what they think it 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What kind of online assessments can help me be college and career ready?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What are some ways we can explore careers?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What is community service?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If it helps to ask them to work in partners or whole class volunteer discussion.. Brief as an introduction- anticipation conversation.</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2</a:t>
            </a:fld>
            <a:endParaRPr lang="en-US"/>
          </a:p>
        </p:txBody>
      </p:sp>
    </p:spTree>
    <p:extLst>
      <p:ext uri="{BB962C8B-B14F-4D97-AF65-F5344CB8AC3E}">
        <p14:creationId xmlns:p14="http://schemas.microsoft.com/office/powerpoint/2010/main" val="11735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chapter after the introductory</a:t>
            </a:r>
            <a:r>
              <a:rPr lang="en-US" baseline="0" dirty="0"/>
              <a:t> session is called Inspiration</a:t>
            </a:r>
          </a:p>
          <a:p>
            <a:r>
              <a:rPr lang="en-US" dirty="0"/>
              <a:t>Relay to students that whether</a:t>
            </a:r>
            <a:r>
              <a:rPr lang="en-US" baseline="0" dirty="0"/>
              <a:t> they are in middle school or high school, </a:t>
            </a:r>
            <a:r>
              <a:rPr lang="en-US" sz="120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hey may be inspired to accomplish different goals in life. Whether it’s for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career, job options, or family choices, having an idea of how they see themselves in the future can have an impact on how they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get there and what they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choose to become.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a:t>
            </a:r>
            <a:r>
              <a:rPr lang="en-US" sz="1200" i="1" kern="1200" dirty="0">
                <a:solidFill>
                  <a:schemeClr val="tx1"/>
                </a:solidFill>
                <a:effectLst/>
                <a:latin typeface="+mn-lt"/>
                <a:ea typeface="+mn-ea"/>
                <a:cs typeface="+mn-cs"/>
              </a:rPr>
              <a:t>Where can you find inspiration in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a:t>
            </a:r>
            <a:r>
              <a:rPr lang="en-US" sz="1200" kern="1200" baseline="0" dirty="0">
                <a:solidFill>
                  <a:schemeClr val="tx1"/>
                </a:solidFill>
                <a:effectLst/>
                <a:latin typeface="+mn-lt"/>
                <a:ea typeface="+mn-ea"/>
                <a:cs typeface="+mn-cs"/>
              </a:rPr>
              <a:t> the first three paragraphs on page 10 of the student book together.  </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3</a:t>
            </a:fld>
            <a:endParaRPr lang="en-US"/>
          </a:p>
        </p:txBody>
      </p:sp>
    </p:spTree>
    <p:extLst>
      <p:ext uri="{BB962C8B-B14F-4D97-AF65-F5344CB8AC3E}">
        <p14:creationId xmlns:p14="http://schemas.microsoft.com/office/powerpoint/2010/main" val="15067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baseline="0" dirty="0">
                <a:solidFill>
                  <a:schemeClr val="tx1"/>
                </a:solidFill>
                <a:effectLst/>
                <a:latin typeface="+mn-lt"/>
                <a:ea typeface="+mn-ea"/>
                <a:cs typeface="+mn-cs"/>
              </a:rPr>
              <a:t>Have students raise their hands if they are a member of a club on campus and ask for volunteers to explain what the club’s objectives are.</a:t>
            </a:r>
          </a:p>
          <a:p>
            <a:pPr marL="628650" lvl="1" indent="-171450">
              <a:buFont typeface="Arial" charset="0"/>
              <a:buChar char="•"/>
            </a:pPr>
            <a:r>
              <a:rPr lang="en-US" sz="1200" kern="1200" baseline="0" dirty="0">
                <a:solidFill>
                  <a:schemeClr val="tx1"/>
                </a:solidFill>
                <a:effectLst/>
                <a:latin typeface="+mn-lt"/>
                <a:ea typeface="+mn-ea"/>
                <a:cs typeface="+mn-cs"/>
              </a:rPr>
              <a:t>Review the club examples listed on page 11 of the student book and find out if students know what all these clubs are, whether they have those clubs on campus, whether there are members of any of these clubs present in the room. If they do have members, ask them to share how they joined the club and open up questions about it.</a:t>
            </a:r>
          </a:p>
          <a:p>
            <a:pPr marL="628650" lvl="1" indent="-171450">
              <a:buFont typeface="Arial" charset="0"/>
              <a:buChar char="•"/>
            </a:pPr>
            <a:endParaRPr lang="en-US" sz="1200" kern="1200" baseline="0" dirty="0">
              <a:solidFill>
                <a:schemeClr val="tx1"/>
              </a:solidFill>
              <a:effectLst/>
              <a:latin typeface="+mn-lt"/>
              <a:ea typeface="+mn-ea"/>
              <a:cs typeface="+mn-cs"/>
            </a:endParaRPr>
          </a:p>
          <a:p>
            <a:pPr marL="628650" lvl="1" indent="-171450">
              <a:buFont typeface="Arial" charset="0"/>
              <a:buChar char="•"/>
            </a:pPr>
            <a:r>
              <a:rPr lang="en-US" sz="1200" kern="1200" baseline="0" dirty="0">
                <a:solidFill>
                  <a:schemeClr val="tx1"/>
                </a:solidFill>
                <a:effectLst/>
                <a:latin typeface="+mn-lt"/>
                <a:ea typeface="+mn-ea"/>
                <a:cs typeface="+mn-cs"/>
              </a:rPr>
              <a:t>Ask them to share who are the leaders of those clubs and how did they get to be leaders.  Leadership positions help them in many ways.</a:t>
            </a:r>
          </a:p>
          <a:p>
            <a:pPr marL="628650" lvl="1" indent="-171450">
              <a:buFont typeface="Arial" charset="0"/>
              <a:buChar char="•"/>
            </a:pPr>
            <a:endParaRPr lang="en-US" sz="1200" kern="1200" baseline="0" dirty="0">
              <a:solidFill>
                <a:schemeClr val="tx1"/>
              </a:solidFill>
              <a:effectLst/>
              <a:latin typeface="+mn-lt"/>
              <a:ea typeface="+mn-ea"/>
              <a:cs typeface="+mn-cs"/>
            </a:endParaRPr>
          </a:p>
          <a:p>
            <a:pPr marL="171450" indent="-171450">
              <a:buFont typeface="Arial" charset="0"/>
              <a:buChar char="•"/>
            </a:pPr>
            <a:endParaRPr lang="en-US" sz="1200" kern="1200" baseline="0" dirty="0">
              <a:solidFill>
                <a:schemeClr val="tx1"/>
              </a:solidFill>
              <a:effectLst/>
              <a:latin typeface="+mn-lt"/>
              <a:ea typeface="+mn-ea"/>
              <a:cs typeface="+mn-cs"/>
            </a:endParaRPr>
          </a:p>
          <a:p>
            <a:pPr marL="171450" indent="-171450">
              <a:buFont typeface="Arial" charset="0"/>
              <a:buChar char="•"/>
            </a:pPr>
            <a:r>
              <a:rPr lang="en-US" sz="1200" kern="1200" baseline="0" dirty="0">
                <a:solidFill>
                  <a:schemeClr val="tx1"/>
                </a:solidFill>
                <a:effectLst/>
                <a:latin typeface="+mn-lt"/>
                <a:ea typeface="+mn-ea"/>
                <a:cs typeface="+mn-cs"/>
              </a:rPr>
              <a:t>Tell/ask students:  If you do your best academically, and start to plan, you will have more choices in what you do.  What kind of options do you have in school?  Some clubs are subject oriented, like math, or journalism (writing).  These clubs require higher academic standing.  This helps give you more options to participate.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brainstorm with a partner</a:t>
            </a:r>
            <a:r>
              <a:rPr lang="en-US" sz="1200" kern="1200" baseline="0" dirty="0">
                <a:solidFill>
                  <a:schemeClr val="tx1"/>
                </a:solidFill>
                <a:effectLst/>
                <a:latin typeface="+mn-lt"/>
                <a:ea typeface="+mn-ea"/>
                <a:cs typeface="+mn-cs"/>
              </a:rPr>
              <a:t> about the clubs on campus using the list on page 11- what would be interesting to them?</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4</a:t>
            </a:fld>
            <a:endParaRPr lang="en-US"/>
          </a:p>
        </p:txBody>
      </p:sp>
    </p:spTree>
    <p:extLst>
      <p:ext uri="{BB962C8B-B14F-4D97-AF65-F5344CB8AC3E}">
        <p14:creationId xmlns:p14="http://schemas.microsoft.com/office/powerpoint/2010/main" val="189466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a:t>
            </a:r>
            <a:r>
              <a:rPr lang="en-US" sz="1200" kern="1200" baseline="0" dirty="0">
                <a:solidFill>
                  <a:schemeClr val="tx1"/>
                </a:solidFill>
                <a:effectLst/>
                <a:latin typeface="+mn-lt"/>
                <a:ea typeface="+mn-ea"/>
                <a:cs typeface="+mn-cs"/>
              </a:rPr>
              <a:t> sharing with a partner (or in small groups), </a:t>
            </a:r>
            <a:r>
              <a:rPr lang="en-US" sz="1200" kern="1200" dirty="0">
                <a:solidFill>
                  <a:schemeClr val="tx1"/>
                </a:solidFill>
                <a:effectLst/>
                <a:latin typeface="+mn-lt"/>
                <a:ea typeface="+mn-ea"/>
                <a:cs typeface="+mn-cs"/>
              </a:rPr>
              <a:t>ask them to record what clubs they are interested in participating in or finding more</a:t>
            </a:r>
            <a:r>
              <a:rPr lang="en-US" sz="1200" kern="1200" baseline="0" dirty="0">
                <a:solidFill>
                  <a:schemeClr val="tx1"/>
                </a:solidFill>
                <a:effectLst/>
                <a:latin typeface="+mn-lt"/>
                <a:ea typeface="+mn-ea"/>
                <a:cs typeface="+mn-cs"/>
              </a:rPr>
              <a:t> information about.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5</a:t>
            </a:fld>
            <a:endParaRPr lang="en-US"/>
          </a:p>
        </p:txBody>
      </p:sp>
    </p:spTree>
    <p:extLst>
      <p:ext uri="{BB962C8B-B14F-4D97-AF65-F5344CB8AC3E}">
        <p14:creationId xmlns:p14="http://schemas.microsoft.com/office/powerpoint/2010/main" val="122717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Other sources of inspiration for your academic and career goals </a:t>
            </a:r>
            <a:r>
              <a:rPr lang="en-US" sz="1200" kern="1200" dirty="0">
                <a:solidFill>
                  <a:schemeClr val="tx1"/>
                </a:solidFill>
                <a:effectLst/>
                <a:latin typeface="+mn-lt"/>
                <a:ea typeface="+mn-ea"/>
                <a:cs typeface="+mn-cs"/>
              </a:rPr>
              <a:t>in life can come from research. You may search online and also check out books in your school library about types of careers. You may even look up well-known people or public figures who took those career paths and and out what they did to accomplish them. If you need help in the library, ask your school’s media specialist or school counselor. </a:t>
            </a:r>
            <a:endParaRPr lang="en-US" dirty="0"/>
          </a:p>
          <a:p>
            <a:r>
              <a:rPr lang="en-US" sz="1200" b="1" kern="1200" dirty="0">
                <a:solidFill>
                  <a:schemeClr val="tx1"/>
                </a:solidFill>
                <a:effectLst/>
                <a:latin typeface="+mn-lt"/>
                <a:ea typeface="+mn-ea"/>
                <a:cs typeface="+mn-cs"/>
              </a:rPr>
              <a:t>Online assessments </a:t>
            </a:r>
            <a:r>
              <a:rPr lang="en-US" sz="1200" kern="1200" dirty="0">
                <a:solidFill>
                  <a:schemeClr val="tx1"/>
                </a:solidFill>
                <a:effectLst/>
                <a:latin typeface="+mn-lt"/>
                <a:ea typeface="+mn-ea"/>
                <a:cs typeface="+mn-cs"/>
              </a:rPr>
              <a:t>can help you think about what careers are available for you. There may be programs available at your school like </a:t>
            </a:r>
            <a:r>
              <a:rPr lang="en-US" sz="1200" kern="1200" dirty="0" err="1">
                <a:solidFill>
                  <a:schemeClr val="tx1"/>
                </a:solidFill>
                <a:effectLst/>
                <a:latin typeface="+mn-lt"/>
                <a:ea typeface="+mn-ea"/>
                <a:cs typeface="+mn-cs"/>
              </a:rPr>
              <a:t>Naviance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www.naviance.com</a:t>
            </a:r>
            <a:r>
              <a:rPr lang="en-US" sz="1200" kern="1200" dirty="0">
                <a:solidFill>
                  <a:schemeClr val="tx1"/>
                </a:solidFill>
                <a:effectLst/>
                <a:latin typeface="+mn-lt"/>
                <a:ea typeface="+mn-ea"/>
                <a:cs typeface="+mn-cs"/>
              </a:rPr>
              <a:t>), that help you explore your interests and strengths. Besides the research you do and the powerful online tools, what else is there in our lives that may help us choose a future career? </a:t>
            </a:r>
            <a:endParaRPr lang="en-US" dirty="0"/>
          </a:p>
          <a:p>
            <a:endParaRPr lang="en-US" dirty="0"/>
          </a:p>
          <a:p>
            <a:r>
              <a:rPr lang="en-US" dirty="0"/>
              <a:t>IF THERE IS A SCHOOL OR DISTRICT BASED PROGRAM</a:t>
            </a:r>
            <a:r>
              <a:rPr lang="en-US" baseline="0" dirty="0"/>
              <a:t> FOR STUDENTS, TAKE THIS TIME TO EXPLAIN HOW TO USE IT.</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6</a:t>
            </a:fld>
            <a:endParaRPr lang="en-US"/>
          </a:p>
        </p:txBody>
      </p:sp>
    </p:spTree>
    <p:extLst>
      <p:ext uri="{BB962C8B-B14F-4D97-AF65-F5344CB8AC3E}">
        <p14:creationId xmlns:p14="http://schemas.microsoft.com/office/powerpoint/2010/main" val="2041716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Connecting to the world around you and observing others’ jobs may lead you to your career! </a:t>
            </a:r>
            <a:r>
              <a:rPr lang="en-US" sz="1200" kern="1200" dirty="0">
                <a:solidFill>
                  <a:schemeClr val="tx1"/>
                </a:solidFill>
                <a:effectLst/>
                <a:latin typeface="+mn-lt"/>
                <a:ea typeface="+mn-ea"/>
                <a:cs typeface="+mn-cs"/>
              </a:rPr>
              <a:t>Exploring careers in our society can be a great inspiration. Think about your interactions with teachers, community helpers, family members, and everyone you have contact with. Is there someone in your life that you admire for their happiness and/or success? Is there a subject in school that you really enjoy learning about? Have you thought about all of the different job types needed to do everything in your city to work efficiently? There are things all around us that may influence our future plans! </a:t>
            </a:r>
            <a:endParaRPr lang="en-US" dirty="0"/>
          </a:p>
          <a:p>
            <a:r>
              <a:rPr lang="en-US" sz="1200" kern="1200" dirty="0">
                <a:solidFill>
                  <a:schemeClr val="tx1"/>
                </a:solidFill>
                <a:effectLst/>
                <a:latin typeface="+mn-lt"/>
                <a:ea typeface="+mn-ea"/>
                <a:cs typeface="+mn-cs"/>
              </a:rPr>
              <a:t>A model inspiration to see how many and what careers are involved in our society is to observe what it takes to build a structure. The building you are in right now took a multitude of careers to make it happen. Contracts had to be written by lawyers and realtors to purchase the land. The money to buy and build was lent by a bank through a loan officer. Architects and engineers designed the structure. Contractors managed the electricians, masons, plumbers, and other specialists who built it. </a:t>
            </a:r>
            <a:endParaRPr lang="en-US" dirty="0"/>
          </a:p>
          <a:p>
            <a:r>
              <a:rPr lang="en-US" sz="1200" kern="1200" dirty="0">
                <a:solidFill>
                  <a:schemeClr val="tx1"/>
                </a:solidFill>
                <a:effectLst/>
                <a:latin typeface="+mn-lt"/>
                <a:ea typeface="+mn-ea"/>
                <a:cs typeface="+mn-cs"/>
              </a:rPr>
              <a:t>The materials to build it were all created in different factories. Cooling and heating systems, were designed. Walls and </a:t>
            </a:r>
            <a:r>
              <a:rPr lang="en-US" sz="1200" kern="1200" dirty="0" err="1">
                <a:solidFill>
                  <a:schemeClr val="tx1"/>
                </a:solidFill>
                <a:effectLst/>
                <a:latin typeface="+mn-lt"/>
                <a:ea typeface="+mn-ea"/>
                <a:cs typeface="+mn-cs"/>
              </a:rPr>
              <a:t>ooring</a:t>
            </a:r>
            <a:r>
              <a:rPr lang="en-US" sz="1200" kern="1200" dirty="0">
                <a:solidFill>
                  <a:schemeClr val="tx1"/>
                </a:solidFill>
                <a:effectLst/>
                <a:latin typeface="+mn-lt"/>
                <a:ea typeface="+mn-ea"/>
                <a:cs typeface="+mn-cs"/>
              </a:rPr>
              <a:t> were constructed. The electrical components--lights, elevators, computers, and so much more were installed. Government inspectors had to make sure that it was built to the regulated safety standards. Many people had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impact on this building’s construction and these are just some of the careers needed. There are many other people whose careers are based inside of the finished building such as: teachers, administrators, counselors, coaches, volunteers, secretaries, chefs, and custodians. These are some of the people who help it run efficiently so that students have a place to learn. </a:t>
            </a:r>
            <a:endParaRPr lang="en-US" dirty="0"/>
          </a:p>
          <a:p>
            <a:r>
              <a:rPr lang="en-US" sz="1200" kern="1200" dirty="0">
                <a:solidFill>
                  <a:schemeClr val="tx1"/>
                </a:solidFill>
                <a:effectLst/>
                <a:latin typeface="+mn-lt"/>
                <a:ea typeface="+mn-ea"/>
                <a:cs typeface="+mn-cs"/>
              </a:rPr>
              <a:t>Notice what and who is needed to have hospitals, airports, roads, courts, a justice system, cable television, the internet and everything else around where you live. Service professionals provide protection and relief such as firefighters, police, and military services. Researchers and scientists and doctors are needed for medical cures and treatments. Personal inspiration is all around us if we take the time to notice who and what helps make our society function.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7</a:t>
            </a:fld>
            <a:endParaRPr lang="en-US"/>
          </a:p>
        </p:txBody>
      </p:sp>
    </p:spTree>
    <p:extLst>
      <p:ext uri="{BB962C8B-B14F-4D97-AF65-F5344CB8AC3E}">
        <p14:creationId xmlns:p14="http://schemas.microsoft.com/office/powerpoint/2010/main" val="104431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Community Service </a:t>
            </a:r>
            <a:endParaRPr lang="en-US" dirty="0"/>
          </a:p>
          <a:p>
            <a:r>
              <a:rPr lang="en-US" sz="1200" kern="1200" dirty="0">
                <a:solidFill>
                  <a:schemeClr val="tx1"/>
                </a:solidFill>
                <a:effectLst/>
                <a:latin typeface="+mn-lt"/>
                <a:ea typeface="+mn-ea"/>
                <a:cs typeface="+mn-cs"/>
              </a:rPr>
              <a:t>Community Service means volunteering in some way to help the common good. Giving back to your community can be a rewarding experience and even help you see things that could possibly inspire your future career choices. Most schools have a minimum number of community service hours required for graduation.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As a student volunteer (through service-oriented projects) you can accumulate your service hours. How much you partake in service activities is important and usually serves as a great personal growth experience.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the class if there is anyone</a:t>
            </a:r>
            <a:r>
              <a:rPr lang="en-US" sz="1200" kern="1200" baseline="0" dirty="0">
                <a:solidFill>
                  <a:schemeClr val="tx1"/>
                </a:solidFill>
                <a:effectLst/>
                <a:latin typeface="+mn-lt"/>
                <a:ea typeface="+mn-ea"/>
                <a:cs typeface="+mn-cs"/>
              </a:rPr>
              <a:t> who has completed some community service and ask them to share their experience.  As facilitator, share any community service you have done.  </a:t>
            </a:r>
          </a:p>
          <a:p>
            <a:endParaRPr lang="en-US" dirty="0"/>
          </a:p>
          <a:p>
            <a:r>
              <a:rPr lang="en-US" sz="1200" kern="1200" dirty="0">
                <a:solidFill>
                  <a:schemeClr val="tx1"/>
                </a:solidFill>
                <a:effectLst/>
                <a:latin typeface="+mn-lt"/>
                <a:ea typeface="+mn-ea"/>
                <a:cs typeface="+mn-cs"/>
              </a:rPr>
              <a:t>Need help figuring out where to volunteer? Ask your support contacts and your school counselor for help finding volunteer activities related to your interests. </a:t>
            </a:r>
            <a:endParaRPr lang="en-US" dirty="0"/>
          </a:p>
          <a:p>
            <a:r>
              <a:rPr lang="en-US" sz="1200" kern="1200" dirty="0">
                <a:solidFill>
                  <a:schemeClr val="tx1"/>
                </a:solidFill>
                <a:effectLst/>
                <a:latin typeface="+mn-lt"/>
                <a:ea typeface="+mn-ea"/>
                <a:cs typeface="+mn-cs"/>
              </a:rPr>
              <a:t>Sometimes there are opportunities to provide community service in your town or city that don’t necessarily require involvement in a club. You can search online “community service” + your zip code and different community service organizations will pop up. Ask for help from your parents or mentors to check them out first before committing or attending. </a:t>
            </a:r>
            <a:endParaRPr lang="en-US" dirty="0"/>
          </a:p>
          <a:p>
            <a:r>
              <a:rPr lang="en-US" sz="1200" b="1" kern="1200" dirty="0">
                <a:solidFill>
                  <a:schemeClr val="tx1"/>
                </a:solidFill>
                <a:effectLst/>
                <a:latin typeface="+mn-lt"/>
                <a:ea typeface="+mn-ea"/>
                <a:cs typeface="+mn-cs"/>
              </a:rPr>
              <a:t>A well-rounded student is important to college admissions counselors. </a:t>
            </a:r>
            <a:r>
              <a:rPr lang="en-US" sz="1200" kern="1200" dirty="0">
                <a:solidFill>
                  <a:schemeClr val="tx1"/>
                </a:solidFill>
                <a:effectLst/>
                <a:latin typeface="+mn-lt"/>
                <a:ea typeface="+mn-ea"/>
                <a:cs typeface="+mn-cs"/>
              </a:rPr>
              <a:t>They want to welcome students in their colleges and universities who are doing well academically and also want to give back to their community.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Discuss what a well-rounded student means. Ask for volunteer answers. The definition of well rounded student has evolved. Not only is a student prepared academically, but also participated in activities outside of the classroom. Clubs and sports are part of that. Volunteering and being active in the community is another part. Finding something that particularly interests a student so that they can really develop and interest on passion is better than just being “busy” with lots of things to do. If you become more of an expert in an area that is more desired.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8</a:t>
            </a:fld>
            <a:endParaRPr lang="en-US"/>
          </a:p>
        </p:txBody>
      </p:sp>
    </p:spTree>
    <p:extLst>
      <p:ext uri="{BB962C8B-B14F-4D97-AF65-F5344CB8AC3E}">
        <p14:creationId xmlns:p14="http://schemas.microsoft.com/office/powerpoint/2010/main" val="177274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Keep a record of your service activities </a:t>
            </a:r>
            <a:r>
              <a:rPr lang="en-US" sz="1200" kern="1200" dirty="0">
                <a:solidFill>
                  <a:schemeClr val="tx1"/>
                </a:solidFill>
                <a:effectLst/>
                <a:latin typeface="+mn-lt"/>
                <a:ea typeface="+mn-ea"/>
                <a:cs typeface="+mn-cs"/>
              </a:rPr>
              <a:t>so that you get the credit you deserve for all you’ve done. Find the Community Service Log on page 16 of this IDEAS planner for you to enter your volunteer information. Refer back to this log when applying to college. </a:t>
            </a:r>
            <a:endParaRPr lang="en-US" dirty="0"/>
          </a:p>
          <a:p>
            <a:r>
              <a:rPr lang="en-US" sz="1200" kern="1200" dirty="0">
                <a:solidFill>
                  <a:schemeClr val="tx1"/>
                </a:solidFill>
                <a:effectLst/>
                <a:latin typeface="+mn-lt"/>
                <a:ea typeface="+mn-ea"/>
                <a:cs typeface="+mn-cs"/>
              </a:rPr>
              <a:t>You may need a Community Service participation letter to be signed by the supervising adult for the service project. Make sure you get the documentation you need for your service credit. </a:t>
            </a:r>
            <a:endParaRPr lang="en-US" dirty="0"/>
          </a:p>
          <a:p>
            <a:endParaRPr lang="en-US" dirty="0"/>
          </a:p>
          <a:p>
            <a:r>
              <a:rPr lang="en-US" dirty="0"/>
              <a:t>Its really important to be able to share how the community</a:t>
            </a:r>
            <a:r>
              <a:rPr lang="en-US" baseline="0" dirty="0"/>
              <a:t> service experience affected you or the way you think.  Depending on the type of activity, whether its helping others or a nonprofit organization, its key to take notes after you performed the service so you can look back on what you did and reference it in your college essays if appropriate for the prompt.  THIS is a factor to help differentiate you from others applying to the same school.</a:t>
            </a:r>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9</a:t>
            </a:fld>
            <a:endParaRPr lang="en-US"/>
          </a:p>
        </p:txBody>
      </p:sp>
    </p:spTree>
    <p:extLst>
      <p:ext uri="{BB962C8B-B14F-4D97-AF65-F5344CB8AC3E}">
        <p14:creationId xmlns:p14="http://schemas.microsoft.com/office/powerpoint/2010/main" val="1410196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65168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05868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17194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010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50461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45584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B61128-990F-D145-BCC5-B3CD4879BEFD}" type="datetimeFigureOut">
              <a:rPr lang="en-US" smtClean="0"/>
              <a:t>5/3/22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24895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B61128-990F-D145-BCC5-B3CD4879BEFD}" type="datetimeFigureOut">
              <a:rPr lang="en-US" smtClean="0"/>
              <a:t>5/3/22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52150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61128-990F-D145-BCC5-B3CD4879BEFD}" type="datetimeFigureOut">
              <a:rPr lang="en-US" smtClean="0"/>
              <a:t>5/3/22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384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62555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72129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5AB61128-990F-D145-BCC5-B3CD4879BEFD}" type="datetimeFigureOut">
              <a:rPr lang="en-US" smtClean="0"/>
              <a:t>5/3/22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F7EF832A-1647-0441-A0E0-CB59642A42AB}" type="slidenum">
              <a:rPr lang="en-US" smtClean="0"/>
              <a:t>‹#›</a:t>
            </a:fld>
            <a:endParaRPr lang="en-US"/>
          </a:p>
        </p:txBody>
      </p:sp>
    </p:spTree>
    <p:extLst>
      <p:ext uri="{BB962C8B-B14F-4D97-AF65-F5344CB8AC3E}">
        <p14:creationId xmlns:p14="http://schemas.microsoft.com/office/powerpoint/2010/main" val="3436186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1"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1" rtl="0" eaLnBrk="1" latinLnBrk="0" hangingPunct="1">
        <a:spcBef>
          <a:spcPct val="20000"/>
        </a:spcBef>
        <a:buFont typeface="Arial"/>
        <a:buChar char="•"/>
        <a:defRPr sz="3200" kern="1200">
          <a:solidFill>
            <a:schemeClr val="tx1"/>
          </a:solidFill>
          <a:latin typeface="+mn-lt"/>
          <a:ea typeface="+mn-ea"/>
          <a:cs typeface="+mn-cs"/>
        </a:defRPr>
      </a:lvl1pPr>
      <a:lvl2pPr marL="742919" indent="-285738" algn="l" defTabSz="457181" rtl="0" eaLnBrk="1" latinLnBrk="0" hangingPunct="1">
        <a:spcBef>
          <a:spcPct val="20000"/>
        </a:spcBef>
        <a:buFont typeface="Arial"/>
        <a:buChar char="–"/>
        <a:defRPr sz="2800" kern="1200">
          <a:solidFill>
            <a:schemeClr val="tx1"/>
          </a:solidFill>
          <a:latin typeface="+mn-lt"/>
          <a:ea typeface="+mn-ea"/>
          <a:cs typeface="+mn-cs"/>
        </a:defRPr>
      </a:lvl2pPr>
      <a:lvl3pPr marL="1142952" indent="-228591" algn="l" defTabSz="457181" rtl="0" eaLnBrk="1" latinLnBrk="0" hangingPunct="1">
        <a:spcBef>
          <a:spcPct val="20000"/>
        </a:spcBef>
        <a:buFont typeface="Arial"/>
        <a:buChar char="•"/>
        <a:defRPr sz="2400" kern="1200">
          <a:solidFill>
            <a:schemeClr val="tx1"/>
          </a:solidFill>
          <a:latin typeface="+mn-lt"/>
          <a:ea typeface="+mn-ea"/>
          <a:cs typeface="+mn-cs"/>
        </a:defRPr>
      </a:lvl3pPr>
      <a:lvl4pPr marL="1600134" indent="-228591" algn="l" defTabSz="457181" rtl="0" eaLnBrk="1" latinLnBrk="0" hangingPunct="1">
        <a:spcBef>
          <a:spcPct val="20000"/>
        </a:spcBef>
        <a:buFont typeface="Arial"/>
        <a:buChar char="–"/>
        <a:defRPr sz="2000" kern="1200">
          <a:solidFill>
            <a:schemeClr val="tx1"/>
          </a:solidFill>
          <a:latin typeface="+mn-lt"/>
          <a:ea typeface="+mn-ea"/>
          <a:cs typeface="+mn-cs"/>
        </a:defRPr>
      </a:lvl4pPr>
      <a:lvl5pPr marL="2057314" indent="-228591" algn="l" defTabSz="457181" rtl="0" eaLnBrk="1" latinLnBrk="0" hangingPunct="1">
        <a:spcBef>
          <a:spcPct val="20000"/>
        </a:spcBef>
        <a:buFont typeface="Arial"/>
        <a:buChar char="»"/>
        <a:defRPr sz="2000" kern="1200">
          <a:solidFill>
            <a:schemeClr val="tx1"/>
          </a:solidFill>
          <a:latin typeface="+mn-lt"/>
          <a:ea typeface="+mn-ea"/>
          <a:cs typeface="+mn-cs"/>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emf"/><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7.jpeg"/><Relationship Id="rId21" Type="http://schemas.openxmlformats.org/officeDocument/2006/relationships/image" Target="../media/image23.png"/><Relationship Id="rId7" Type="http://schemas.openxmlformats.org/officeDocument/2006/relationships/image" Target="../media/image10.jpeg"/><Relationship Id="rId12" Type="http://schemas.openxmlformats.org/officeDocument/2006/relationships/image" Target="../media/image14.JP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image" Target="../media/image8.jpeg"/><Relationship Id="rId15" Type="http://schemas.openxmlformats.org/officeDocument/2006/relationships/image" Target="../media/image17.png"/><Relationship Id="rId23" Type="http://schemas.openxmlformats.org/officeDocument/2006/relationships/image" Target="../media/image5.emf"/><Relationship Id="rId10" Type="http://schemas.openxmlformats.org/officeDocument/2006/relationships/image" Target="../media/image12.jpeg"/><Relationship Id="rId19"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unrise-sky-blue-sunlight-67832.jpeg"/>
          <p:cNvPicPr>
            <a:picLocks noChangeAspect="1" noChangeArrowheads="1"/>
          </p:cNvPicPr>
          <p:nvPr/>
        </p:nvPicPr>
        <p:blipFill rotWithShape="1">
          <a:blip r:embed="rId3">
            <a:extLst>
              <a:ext uri="{28A0092B-C50C-407E-A947-70E740481C1C}">
                <a14:useLocalDpi xmlns:a14="http://schemas.microsoft.com/office/drawing/2010/main"/>
              </a:ext>
            </a:extLst>
          </a:blip>
          <a:srcRect t="13442" b="2248"/>
          <a:stretch/>
        </p:blipFill>
        <p:spPr bwMode="auto">
          <a:xfrm>
            <a:off x="-5" y="1"/>
            <a:ext cx="9144003"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13953" y="1"/>
            <a:ext cx="2894932" cy="5143501"/>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0" y="4114068"/>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4125207"/>
            <a:ext cx="8792877" cy="523220"/>
          </a:xfrm>
          <a:prstGeom prst="rect">
            <a:avLst/>
          </a:prstGeom>
          <a:noFill/>
          <a:ln>
            <a:noFill/>
          </a:ln>
        </p:spPr>
        <p:txBody>
          <a:bodyPr wrap="square" rtlCol="0">
            <a:spAutoFit/>
          </a:bodyPr>
          <a:lstStyle/>
          <a:p>
            <a:pPr algn="r"/>
            <a:r>
              <a:rPr lang="en-US" sz="2800" b="1" dirty="0">
                <a:solidFill>
                  <a:schemeClr val="bg1"/>
                </a:solidFill>
                <a:latin typeface="Arial"/>
                <a:cs typeface="Arial"/>
              </a:rPr>
              <a:t>INSPIRATION</a:t>
            </a:r>
          </a:p>
        </p:txBody>
      </p:sp>
      <p:sp>
        <p:nvSpPr>
          <p:cNvPr id="32" name="Rectangle 31"/>
          <p:cNvSpPr/>
          <p:nvPr/>
        </p:nvSpPr>
        <p:spPr>
          <a:xfrm>
            <a:off x="0" y="4523072"/>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95092" y="4648427"/>
            <a:ext cx="4197785" cy="338554"/>
          </a:xfrm>
          <a:prstGeom prst="rect">
            <a:avLst/>
          </a:prstGeom>
          <a:noFill/>
        </p:spPr>
        <p:txBody>
          <a:bodyPr wrap="square" rtlCol="0">
            <a:spAutoFit/>
          </a:bodyPr>
          <a:lstStyle/>
          <a:p>
            <a:pPr algn="r"/>
            <a:r>
              <a:rPr lang="en-US" sz="1600" dirty="0">
                <a:solidFill>
                  <a:srgbClr val="FFFFFF"/>
                </a:solidFill>
                <a:latin typeface="Arial"/>
                <a:cs typeface="Arial"/>
              </a:rPr>
              <a:t>A PATH FOR STUDENTS’ SUCCESS</a:t>
            </a:r>
          </a:p>
        </p:txBody>
      </p:sp>
      <p:sp>
        <p:nvSpPr>
          <p:cNvPr id="23" name="Rectangle 22"/>
          <p:cNvSpPr/>
          <p:nvPr/>
        </p:nvSpPr>
        <p:spPr>
          <a:xfrm>
            <a:off x="-5" y="-1"/>
            <a:ext cx="9144000" cy="409004"/>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 y="70449"/>
            <a:ext cx="9144000" cy="338554"/>
          </a:xfrm>
          <a:prstGeom prst="rect">
            <a:avLst/>
          </a:prstGeom>
          <a:noFill/>
        </p:spPr>
        <p:txBody>
          <a:bodyPr wrap="square" rtlCol="0">
            <a:spAutoFit/>
          </a:bodyPr>
          <a:lstStyle/>
          <a:p>
            <a:pPr algn="ctr"/>
            <a:r>
              <a:rPr lang="en-US" sz="1600" dirty="0">
                <a:solidFill>
                  <a:schemeClr val="accent1">
                    <a:lumMod val="60000"/>
                    <a:lumOff val="40000"/>
                  </a:schemeClr>
                </a:solidFill>
                <a:latin typeface="Arial"/>
                <a:cs typeface="Arial"/>
              </a:rPr>
              <a:t>INSPIRATION    DETERMINATION    EXPECTATIONS    ACTIONS    STRATEGIES</a:t>
            </a:r>
          </a:p>
        </p:txBody>
      </p:sp>
      <p:pic>
        <p:nvPicPr>
          <p:cNvPr id="12" name="Picture 11">
            <a:extLst>
              <a:ext uri="{FF2B5EF4-FFF2-40B4-BE49-F238E27FC236}">
                <a16:creationId xmlns:a16="http://schemas.microsoft.com/office/drawing/2014/main" id="{BBB22470-48D8-7E4F-A938-87A0CAD839C8}"/>
              </a:ext>
            </a:extLst>
          </p:cNvPr>
          <p:cNvPicPr>
            <a:picLocks noChangeAspect="1"/>
          </p:cNvPicPr>
          <p:nvPr/>
        </p:nvPicPr>
        <p:blipFill>
          <a:blip r:embed="rId4"/>
          <a:stretch>
            <a:fillRect/>
          </a:stretch>
        </p:blipFill>
        <p:spPr>
          <a:xfrm>
            <a:off x="893831" y="852628"/>
            <a:ext cx="2038772" cy="2817815"/>
          </a:xfrm>
          <a:prstGeom prst="rect">
            <a:avLst/>
          </a:prstGeom>
        </p:spPr>
      </p:pic>
    </p:spTree>
    <p:extLst>
      <p:ext uri="{BB962C8B-B14F-4D97-AF65-F5344CB8AC3E}">
        <p14:creationId xmlns:p14="http://schemas.microsoft.com/office/powerpoint/2010/main" val="7817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r="19571" b="-1"/>
          <a:stretch/>
        </p:blipFill>
        <p:spPr>
          <a:xfrm>
            <a:off x="6799661" y="609955"/>
            <a:ext cx="2324019" cy="1948069"/>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COMMUNITY SERVICE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 17</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034" y="2568651"/>
            <a:ext cx="1289115" cy="1440371"/>
          </a:xfrm>
          <a:prstGeom prst="rect">
            <a:avLst/>
          </a:prstGeom>
        </p:spPr>
      </p:pic>
      <p:sp>
        <p:nvSpPr>
          <p:cNvPr id="7" name="Rectangle 6"/>
          <p:cNvSpPr/>
          <p:nvPr/>
        </p:nvSpPr>
        <p:spPr>
          <a:xfrm>
            <a:off x="6102352" y="3857319"/>
            <a:ext cx="2316480" cy="430887"/>
          </a:xfrm>
          <a:prstGeom prst="rect">
            <a:avLst/>
          </a:prstGeom>
        </p:spPr>
        <p:txBody>
          <a:bodyPr wrap="square">
            <a:spAutoFit/>
          </a:bodyPr>
          <a:lstStyle/>
          <a:p>
            <a:pPr algn="ctr"/>
            <a:r>
              <a:rPr lang="en-US" sz="2200" b="1">
                <a:solidFill>
                  <a:schemeClr val="accent1">
                    <a:lumMod val="75000"/>
                  </a:schemeClr>
                </a:solidFill>
                <a:latin typeface="Arial Black" charset="0"/>
                <a:ea typeface="Arial Black" charset="0"/>
                <a:cs typeface="Arial Black" charset="0"/>
              </a:rPr>
              <a:t>Writing</a:t>
            </a:r>
            <a:endParaRPr lang="en-US" sz="2200" b="1" dirty="0">
              <a:solidFill>
                <a:schemeClr val="accent1">
                  <a:lumMod val="75000"/>
                </a:schemeClr>
              </a:solidFill>
              <a:latin typeface="Arial Black" charset="0"/>
              <a:ea typeface="Arial Black" charset="0"/>
              <a:cs typeface="Arial Black" charset="0"/>
            </a:endParaRPr>
          </a:p>
        </p:txBody>
      </p:sp>
      <p:pic>
        <p:nvPicPr>
          <p:cNvPr id="10" name="Picture 9">
            <a:extLst>
              <a:ext uri="{FF2B5EF4-FFF2-40B4-BE49-F238E27FC236}">
                <a16:creationId xmlns:a16="http://schemas.microsoft.com/office/drawing/2014/main" id="{232F9546-DF85-DC43-9F88-F5A2E048FD6E}"/>
              </a:ext>
            </a:extLst>
          </p:cNvPr>
          <p:cNvPicPr>
            <a:picLocks noChangeAspect="1"/>
          </p:cNvPicPr>
          <p:nvPr/>
        </p:nvPicPr>
        <p:blipFill>
          <a:blip r:embed="rId5"/>
          <a:stretch>
            <a:fillRect/>
          </a:stretch>
        </p:blipFill>
        <p:spPr>
          <a:xfrm>
            <a:off x="8348870" y="4156707"/>
            <a:ext cx="626887" cy="866429"/>
          </a:xfrm>
          <a:prstGeom prst="rect">
            <a:avLst/>
          </a:prstGeom>
        </p:spPr>
      </p:pic>
      <p:pic>
        <p:nvPicPr>
          <p:cNvPr id="11" name="Picture 10" descr="Table&#10;&#10;Description automatically generated with medium confidence">
            <a:extLst>
              <a:ext uri="{FF2B5EF4-FFF2-40B4-BE49-F238E27FC236}">
                <a16:creationId xmlns:a16="http://schemas.microsoft.com/office/drawing/2014/main" id="{C5BDA482-2A47-EA97-F82B-983E23339FD6}"/>
              </a:ext>
            </a:extLst>
          </p:cNvPr>
          <p:cNvPicPr>
            <a:picLocks noChangeAspect="1"/>
          </p:cNvPicPr>
          <p:nvPr/>
        </p:nvPicPr>
        <p:blipFill>
          <a:blip r:embed="rId6"/>
          <a:stretch>
            <a:fillRect/>
          </a:stretch>
        </p:blipFill>
        <p:spPr>
          <a:xfrm>
            <a:off x="230412" y="953944"/>
            <a:ext cx="6312921" cy="3780552"/>
          </a:xfrm>
          <a:prstGeom prst="rect">
            <a:avLst/>
          </a:prstGeom>
        </p:spPr>
      </p:pic>
    </p:spTree>
    <p:extLst>
      <p:ext uri="{BB962C8B-B14F-4D97-AF65-F5344CB8AC3E}">
        <p14:creationId xmlns:p14="http://schemas.microsoft.com/office/powerpoint/2010/main" val="1031208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3413" y="1"/>
            <a:ext cx="4120587" cy="5137996"/>
          </a:xfrm>
          <a:prstGeom prst="rect">
            <a:avLst/>
          </a:prstGeom>
        </p:spPr>
      </p:pic>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EXPLORE CAREER PATHS</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1413" y="818007"/>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9" name="Picture 8">
            <a:extLst>
              <a:ext uri="{FF2B5EF4-FFF2-40B4-BE49-F238E27FC236}">
                <a16:creationId xmlns:a16="http://schemas.microsoft.com/office/drawing/2014/main" id="{72315A1F-885A-1E4B-8CFB-BD4D827BBFCE}"/>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10" name="Picture 9" descr="Table, timeline&#10;&#10;Description automatically generated">
            <a:extLst>
              <a:ext uri="{FF2B5EF4-FFF2-40B4-BE49-F238E27FC236}">
                <a16:creationId xmlns:a16="http://schemas.microsoft.com/office/drawing/2014/main" id="{EF769204-D5EA-BE19-9610-9126F471C228}"/>
              </a:ext>
            </a:extLst>
          </p:cNvPr>
          <p:cNvPicPr>
            <a:picLocks noChangeAspect="1"/>
          </p:cNvPicPr>
          <p:nvPr/>
        </p:nvPicPr>
        <p:blipFill>
          <a:blip r:embed="rId5"/>
          <a:stretch>
            <a:fillRect/>
          </a:stretch>
        </p:blipFill>
        <p:spPr>
          <a:xfrm>
            <a:off x="1097672" y="900791"/>
            <a:ext cx="3010949" cy="3785193"/>
          </a:xfrm>
          <a:prstGeom prst="rect">
            <a:avLst/>
          </a:prstGeom>
        </p:spPr>
      </p:pic>
    </p:spTree>
    <p:extLst>
      <p:ext uri="{BB962C8B-B14F-4D97-AF65-F5344CB8AC3E}">
        <p14:creationId xmlns:p14="http://schemas.microsoft.com/office/powerpoint/2010/main" val="154122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359126"/>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4369286"/>
            <a:ext cx="8792877" cy="523220"/>
          </a:xfrm>
          <a:prstGeom prst="rect">
            <a:avLst/>
          </a:prstGeom>
          <a:noFill/>
        </p:spPr>
        <p:txBody>
          <a:bodyPr wrap="square" rtlCol="0">
            <a:spAutoFit/>
          </a:bodyPr>
          <a:lstStyle/>
          <a:p>
            <a:pPr algn="r"/>
            <a:r>
              <a:rPr lang="en-US" sz="2800" b="1" dirty="0">
                <a:solidFill>
                  <a:schemeClr val="bg1"/>
                </a:solidFill>
                <a:latin typeface="Arial"/>
                <a:cs typeface="Arial"/>
              </a:rPr>
              <a:t>A Path for Students’ Success</a:t>
            </a:r>
          </a:p>
        </p:txBody>
      </p:sp>
      <p:sp>
        <p:nvSpPr>
          <p:cNvPr id="4" name="Rectangle 3"/>
          <p:cNvSpPr/>
          <p:nvPr/>
        </p:nvSpPr>
        <p:spPr>
          <a:xfrm>
            <a:off x="0" y="4768130"/>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761457" y="893628"/>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I</a:t>
            </a:r>
            <a:r>
              <a:rPr lang="en-US" sz="2800" b="1" dirty="0">
                <a:solidFill>
                  <a:schemeClr val="accent1">
                    <a:lumMod val="75000"/>
                  </a:schemeClr>
                </a:solidFill>
                <a:latin typeface="Arial Black" charset="0"/>
                <a:ea typeface="Arial Black" charset="0"/>
                <a:cs typeface="Arial Black" charset="0"/>
              </a:rPr>
              <a:t>NSPIRATION</a:t>
            </a:r>
          </a:p>
        </p:txBody>
      </p:sp>
      <p:sp>
        <p:nvSpPr>
          <p:cNvPr id="6" name="Rectangle 5"/>
          <p:cNvSpPr/>
          <p:nvPr/>
        </p:nvSpPr>
        <p:spPr>
          <a:xfrm>
            <a:off x="4122963" y="1335004"/>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D</a:t>
            </a:r>
            <a:r>
              <a:rPr lang="en-US" sz="2800" b="1" dirty="0">
                <a:solidFill>
                  <a:schemeClr val="accent1">
                    <a:lumMod val="75000"/>
                  </a:schemeClr>
                </a:solidFill>
                <a:latin typeface="Arial Black" charset="0"/>
                <a:ea typeface="Arial Black" charset="0"/>
                <a:cs typeface="Arial Black" charset="0"/>
              </a:rPr>
              <a:t>ETERMINATION</a:t>
            </a:r>
          </a:p>
        </p:txBody>
      </p:sp>
      <p:sp>
        <p:nvSpPr>
          <p:cNvPr id="7" name="Rectangle 6"/>
          <p:cNvSpPr/>
          <p:nvPr/>
        </p:nvSpPr>
        <p:spPr>
          <a:xfrm>
            <a:off x="3984734" y="1786540"/>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E</a:t>
            </a:r>
            <a:r>
              <a:rPr lang="en-US" sz="2800" b="1" dirty="0">
                <a:solidFill>
                  <a:schemeClr val="accent1">
                    <a:lumMod val="75000"/>
                  </a:schemeClr>
                </a:solidFill>
                <a:latin typeface="Arial Black" charset="0"/>
                <a:ea typeface="Arial Black" charset="0"/>
                <a:cs typeface="Arial Black" charset="0"/>
              </a:rPr>
              <a:t>XPECTATIONS</a:t>
            </a:r>
          </a:p>
        </p:txBody>
      </p:sp>
      <p:sp>
        <p:nvSpPr>
          <p:cNvPr id="8" name="Rectangle 7"/>
          <p:cNvSpPr/>
          <p:nvPr/>
        </p:nvSpPr>
        <p:spPr>
          <a:xfrm>
            <a:off x="3222910" y="2252781"/>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A</a:t>
            </a:r>
            <a:r>
              <a:rPr lang="en-US" sz="2800" b="1" dirty="0">
                <a:solidFill>
                  <a:schemeClr val="accent1">
                    <a:lumMod val="75000"/>
                  </a:schemeClr>
                </a:solidFill>
                <a:latin typeface="Arial Black" charset="0"/>
                <a:ea typeface="Arial Black" charset="0"/>
                <a:cs typeface="Arial Black" charset="0"/>
              </a:rPr>
              <a:t>CTION</a:t>
            </a:r>
          </a:p>
        </p:txBody>
      </p:sp>
      <p:sp>
        <p:nvSpPr>
          <p:cNvPr id="9" name="Rectangle 8"/>
          <p:cNvSpPr/>
          <p:nvPr/>
        </p:nvSpPr>
        <p:spPr>
          <a:xfrm>
            <a:off x="3708291" y="2704317"/>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S</a:t>
            </a:r>
            <a:r>
              <a:rPr lang="en-US" sz="2800" b="1" dirty="0">
                <a:solidFill>
                  <a:schemeClr val="accent1">
                    <a:lumMod val="75000"/>
                  </a:schemeClr>
                </a:solidFill>
                <a:latin typeface="Arial Black" charset="0"/>
                <a:ea typeface="Arial Black" charset="0"/>
                <a:cs typeface="Arial Black" charset="0"/>
              </a:rPr>
              <a:t>TRATEGIES</a:t>
            </a:r>
          </a:p>
        </p:txBody>
      </p:sp>
      <p:pic>
        <p:nvPicPr>
          <p:cNvPr id="11" name="Picture 10">
            <a:extLst>
              <a:ext uri="{FF2B5EF4-FFF2-40B4-BE49-F238E27FC236}">
                <a16:creationId xmlns:a16="http://schemas.microsoft.com/office/drawing/2014/main" id="{1082A4F4-DEA5-DD4C-91C0-0FD99B0880E5}"/>
              </a:ext>
            </a:extLst>
          </p:cNvPr>
          <p:cNvPicPr>
            <a:picLocks noChangeAspect="1"/>
          </p:cNvPicPr>
          <p:nvPr/>
        </p:nvPicPr>
        <p:blipFill>
          <a:blip r:embed="rId3"/>
          <a:stretch>
            <a:fillRect/>
          </a:stretch>
        </p:blipFill>
        <p:spPr>
          <a:xfrm>
            <a:off x="1057022" y="615020"/>
            <a:ext cx="2321265" cy="3208252"/>
          </a:xfrm>
          <a:prstGeom prst="rect">
            <a:avLst/>
          </a:prstGeom>
        </p:spPr>
      </p:pic>
    </p:spTree>
    <p:extLst>
      <p:ext uri="{BB962C8B-B14F-4D97-AF65-F5344CB8AC3E}">
        <p14:creationId xmlns:p14="http://schemas.microsoft.com/office/powerpoint/2010/main" val="18121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09" r="14705"/>
          <a:stretch/>
        </p:blipFill>
        <p:spPr>
          <a:xfrm>
            <a:off x="3819645" y="296761"/>
            <a:ext cx="5324355" cy="4841112"/>
          </a:xfrm>
          <a:prstGeom prst="rect">
            <a:avLst/>
          </a:prstGeom>
        </p:spPr>
      </p:pic>
      <p:sp>
        <p:nvSpPr>
          <p:cNvPr id="5" name="Rectangle 4"/>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2880" y="10160"/>
            <a:ext cx="8792877" cy="400110"/>
          </a:xfrm>
          <a:prstGeom prst="rect">
            <a:avLst/>
          </a:prstGeom>
          <a:noFill/>
        </p:spPr>
        <p:txBody>
          <a:bodyPr wrap="square" rtlCol="0">
            <a:spAutoFit/>
          </a:bodyPr>
          <a:lstStyle/>
          <a:p>
            <a:pPr algn="r"/>
            <a:r>
              <a:rPr lang="en-US" sz="2000" dirty="0">
                <a:solidFill>
                  <a:srgbClr val="FFC000"/>
                </a:solidFill>
                <a:latin typeface="Arial" charset="0"/>
                <a:ea typeface="Arial" charset="0"/>
                <a:cs typeface="Arial" charset="0"/>
              </a:rPr>
              <a:t>INSPIRATION </a:t>
            </a:r>
            <a:r>
              <a:rPr lang="en-US" sz="2000" dirty="0">
                <a:solidFill>
                  <a:schemeClr val="bg1"/>
                </a:solidFill>
                <a:latin typeface="Arial" charset="0"/>
                <a:ea typeface="Arial" charset="0"/>
                <a:cs typeface="Arial" charset="0"/>
              </a:rPr>
              <a:t>FOR COLLEGE AND CAREER READINESS</a:t>
            </a:r>
          </a:p>
        </p:txBody>
      </p:sp>
      <p:sp>
        <p:nvSpPr>
          <p:cNvPr id="7" name="Rectangle 6"/>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125" y="179501"/>
            <a:ext cx="1345776" cy="1503680"/>
          </a:xfrm>
          <a:prstGeom prst="rect">
            <a:avLst/>
          </a:prstGeom>
        </p:spPr>
      </p:pic>
      <p:sp>
        <p:nvSpPr>
          <p:cNvPr id="10" name="Rectangle 9"/>
          <p:cNvSpPr/>
          <p:nvPr/>
        </p:nvSpPr>
        <p:spPr>
          <a:xfrm>
            <a:off x="1066709" y="1240458"/>
            <a:ext cx="2316480"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Talk About It</a:t>
            </a:r>
          </a:p>
        </p:txBody>
      </p:sp>
      <p:sp>
        <p:nvSpPr>
          <p:cNvPr id="13" name="Rectangle 12"/>
          <p:cNvSpPr/>
          <p:nvPr/>
        </p:nvSpPr>
        <p:spPr>
          <a:xfrm>
            <a:off x="379655" y="1681190"/>
            <a:ext cx="3301100" cy="3139321"/>
          </a:xfrm>
          <a:prstGeom prst="rect">
            <a:avLst/>
          </a:prstGeom>
        </p:spPr>
        <p:txBody>
          <a:bodyPr wrap="square">
            <a:spAutoFit/>
          </a:bodyPr>
          <a:lstStyle/>
          <a:p>
            <a:r>
              <a:rPr lang="en-US" dirty="0">
                <a:latin typeface="Arial" charset="0"/>
                <a:ea typeface="Arial" charset="0"/>
                <a:cs typeface="Arial" charset="0"/>
              </a:rPr>
              <a:t>What is to be actively involved on college campus?</a:t>
            </a:r>
          </a:p>
          <a:p>
            <a:endParaRPr lang="en-US" dirty="0">
              <a:latin typeface="Arial" charset="0"/>
              <a:ea typeface="Arial" charset="0"/>
              <a:cs typeface="Arial" charset="0"/>
            </a:endParaRPr>
          </a:p>
          <a:p>
            <a:r>
              <a:rPr lang="en-US" dirty="0">
                <a:latin typeface="Arial" charset="0"/>
                <a:ea typeface="Arial" charset="0"/>
                <a:cs typeface="Arial" charset="0"/>
              </a:rPr>
              <a:t>What online assessments </a:t>
            </a:r>
          </a:p>
          <a:p>
            <a:r>
              <a:rPr lang="en-US" dirty="0">
                <a:latin typeface="Arial" charset="0"/>
                <a:ea typeface="Arial" charset="0"/>
                <a:cs typeface="Arial" charset="0"/>
              </a:rPr>
              <a:t>help you be college and career ready?</a:t>
            </a:r>
          </a:p>
          <a:p>
            <a:endParaRPr lang="en-US" dirty="0">
              <a:latin typeface="Arial" charset="0"/>
              <a:ea typeface="Arial" charset="0"/>
              <a:cs typeface="Arial" charset="0"/>
            </a:endParaRPr>
          </a:p>
          <a:p>
            <a:r>
              <a:rPr lang="en-US" dirty="0">
                <a:latin typeface="Arial" charset="0"/>
                <a:ea typeface="Arial" charset="0"/>
                <a:cs typeface="Arial" charset="0"/>
              </a:rPr>
              <a:t>What are some ways to explore careers? </a:t>
            </a:r>
          </a:p>
          <a:p>
            <a:endParaRPr lang="en-US" dirty="0">
              <a:latin typeface="Arial" charset="0"/>
              <a:ea typeface="Arial" charset="0"/>
              <a:cs typeface="Arial" charset="0"/>
            </a:endParaRPr>
          </a:p>
          <a:p>
            <a:r>
              <a:rPr lang="en-US" dirty="0">
                <a:latin typeface="Arial" charset="0"/>
                <a:ea typeface="Arial" charset="0"/>
                <a:cs typeface="Arial" charset="0"/>
              </a:rPr>
              <a:t>What is community service?</a:t>
            </a:r>
          </a:p>
        </p:txBody>
      </p:sp>
      <p:sp>
        <p:nvSpPr>
          <p:cNvPr id="14" name="Rectangle 13"/>
          <p:cNvSpPr/>
          <p:nvPr/>
        </p:nvSpPr>
        <p:spPr>
          <a:xfrm>
            <a:off x="177117" y="4201806"/>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5" name="Rectangle 14"/>
          <p:cNvSpPr/>
          <p:nvPr/>
        </p:nvSpPr>
        <p:spPr>
          <a:xfrm>
            <a:off x="177117" y="3378570"/>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6" name="Rectangle 15"/>
          <p:cNvSpPr/>
          <p:nvPr/>
        </p:nvSpPr>
        <p:spPr>
          <a:xfrm>
            <a:off x="177117" y="2269586"/>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7" name="Rectangle 16"/>
          <p:cNvSpPr/>
          <p:nvPr/>
        </p:nvSpPr>
        <p:spPr>
          <a:xfrm>
            <a:off x="177117" y="1437337"/>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18" name="Picture 17">
            <a:extLst>
              <a:ext uri="{FF2B5EF4-FFF2-40B4-BE49-F238E27FC236}">
                <a16:creationId xmlns:a16="http://schemas.microsoft.com/office/drawing/2014/main" id="{8687D546-8A33-D94E-AA73-0592554776A9}"/>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531265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9418" b="8523"/>
          <a:stretch/>
        </p:blipFill>
        <p:spPr>
          <a:xfrm>
            <a:off x="-3142" y="0"/>
            <a:ext cx="9147142" cy="5143500"/>
          </a:xfrm>
          <a:prstGeom prst="rect">
            <a:avLst/>
          </a:prstGeom>
        </p:spPr>
      </p:pic>
      <p:sp>
        <p:nvSpPr>
          <p:cNvPr id="4" name="Rectangle 3"/>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INSPIRATION IN PLANNING YOUR FUTURE</a:t>
            </a:r>
          </a:p>
        </p:txBody>
      </p:sp>
      <p:sp>
        <p:nvSpPr>
          <p:cNvPr id="6" name="Rectangle 5"/>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42" y="3925115"/>
            <a:ext cx="9147142" cy="785781"/>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7" name="Rectangle 6"/>
          <p:cNvSpPr/>
          <p:nvPr/>
        </p:nvSpPr>
        <p:spPr>
          <a:xfrm>
            <a:off x="182880" y="4089966"/>
            <a:ext cx="9144000" cy="430887"/>
          </a:xfrm>
          <a:prstGeom prst="rect">
            <a:avLst/>
          </a:prstGeom>
        </p:spPr>
        <p:txBody>
          <a:bodyPr wrap="square">
            <a:spAutoFit/>
          </a:bodyPr>
          <a:lstStyle/>
          <a:p>
            <a:pPr algn="ctr"/>
            <a:r>
              <a:rPr lang="en-US" sz="2200" b="1">
                <a:solidFill>
                  <a:schemeClr val="bg1"/>
                </a:solidFill>
                <a:latin typeface="Arial Black" charset="0"/>
                <a:ea typeface="Arial Black" charset="0"/>
                <a:cs typeface="Arial Black" charset="0"/>
              </a:rPr>
              <a:t>Get Involved in Campus Activities!</a:t>
            </a:r>
            <a:endParaRPr lang="en-US" sz="2200" b="1" dirty="0">
              <a:solidFill>
                <a:schemeClr val="bg1"/>
              </a:solidFill>
              <a:latin typeface="Arial Black" charset="0"/>
              <a:ea typeface="Arial Black" charset="0"/>
              <a:cs typeface="Arial Black" charset="0"/>
            </a:endParaRPr>
          </a:p>
        </p:txBody>
      </p:sp>
      <p:pic>
        <p:nvPicPr>
          <p:cNvPr id="10" name="Picture 9">
            <a:extLst>
              <a:ext uri="{FF2B5EF4-FFF2-40B4-BE49-F238E27FC236}">
                <a16:creationId xmlns:a16="http://schemas.microsoft.com/office/drawing/2014/main" id="{A7465711-2FF2-9A47-A0D5-A5E9F7B05DD0}"/>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782886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5413"/>
          <a:stretch/>
        </p:blipFill>
        <p:spPr>
          <a:xfrm>
            <a:off x="-12381" y="431863"/>
            <a:ext cx="1505515" cy="2075915"/>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b="-575"/>
          <a:stretch/>
        </p:blipFill>
        <p:spPr>
          <a:xfrm>
            <a:off x="1516284" y="419164"/>
            <a:ext cx="2096883" cy="1988370"/>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b="13683"/>
          <a:stretch/>
        </p:blipFill>
        <p:spPr>
          <a:xfrm>
            <a:off x="3636316" y="419164"/>
            <a:ext cx="2994922" cy="198837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5834" r="775"/>
          <a:stretch/>
        </p:blipFill>
        <p:spPr>
          <a:xfrm>
            <a:off x="6654387" y="409004"/>
            <a:ext cx="2489613" cy="1998530"/>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INSPIRATION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WHERE TO FIND IT</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9" cstate="screen">
            <a:extLst>
              <a:ext uri="{28A0092B-C50C-407E-A947-70E740481C1C}">
                <a14:useLocalDpi xmlns:a14="http://schemas.microsoft.com/office/drawing/2010/main"/>
              </a:ext>
            </a:extLst>
          </a:blip>
          <a:srcRect b="204"/>
          <a:stretch/>
        </p:blipFill>
        <p:spPr>
          <a:xfrm>
            <a:off x="0" y="3362861"/>
            <a:ext cx="2613025" cy="1780916"/>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38319" y="3362861"/>
            <a:ext cx="1928984" cy="1780916"/>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b="204"/>
          <a:stretch/>
        </p:blipFill>
        <p:spPr>
          <a:xfrm>
            <a:off x="4602755" y="3362861"/>
            <a:ext cx="1752596" cy="1780916"/>
          </a:xfrm>
          <a:prstGeom prst="rect">
            <a:avLst/>
          </a:prstGeom>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b="8928"/>
          <a:stretch/>
        </p:blipFill>
        <p:spPr>
          <a:xfrm>
            <a:off x="6373129" y="3370352"/>
            <a:ext cx="2794021" cy="1775544"/>
          </a:xfrm>
          <a:prstGeom prst="rect">
            <a:avLst/>
          </a:prstGeom>
        </p:spPr>
      </p:pic>
      <p:sp>
        <p:nvSpPr>
          <p:cNvPr id="14" name="Rectangle 13"/>
          <p:cNvSpPr/>
          <p:nvPr/>
        </p:nvSpPr>
        <p:spPr>
          <a:xfrm>
            <a:off x="-12382" y="2513491"/>
            <a:ext cx="9156382"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Join One of These Clubs</a:t>
            </a:r>
          </a:p>
        </p:txBody>
      </p:sp>
      <p:sp>
        <p:nvSpPr>
          <p:cNvPr id="15" name="Rectangle 14"/>
          <p:cNvSpPr/>
          <p:nvPr/>
        </p:nvSpPr>
        <p:spPr>
          <a:xfrm>
            <a:off x="2023" y="2872714"/>
            <a:ext cx="9156382" cy="338554"/>
          </a:xfrm>
          <a:prstGeom prst="rect">
            <a:avLst/>
          </a:prstGeom>
        </p:spPr>
        <p:txBody>
          <a:bodyPr wrap="square">
            <a:spAutoFit/>
          </a:bodyPr>
          <a:lstStyle/>
          <a:p>
            <a:pPr algn="ctr"/>
            <a:r>
              <a:rPr lang="en-US" sz="1600" dirty="0">
                <a:latin typeface="Arial" charset="0"/>
                <a:ea typeface="Arial" charset="0"/>
                <a:cs typeface="Arial" charset="0"/>
              </a:rPr>
              <a:t>See Your Student Book for More Options</a:t>
            </a:r>
          </a:p>
        </p:txBody>
      </p:sp>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366" y="2628394"/>
            <a:ext cx="467471" cy="467471"/>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77802" y="2593609"/>
            <a:ext cx="576854" cy="576854"/>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5118" y="2644121"/>
            <a:ext cx="440170" cy="44017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2424" y="2609415"/>
            <a:ext cx="566269" cy="566269"/>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6503911" y="2597041"/>
            <a:ext cx="571809" cy="571809"/>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7621" y="2565469"/>
            <a:ext cx="601565" cy="601565"/>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64772" y="2575581"/>
            <a:ext cx="579975" cy="579975"/>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89219" y="2588811"/>
            <a:ext cx="556379" cy="556379"/>
          </a:xfrm>
          <a:prstGeom prst="rect">
            <a:avLst/>
          </a:prstGeom>
        </p:spPr>
      </p:pic>
      <p:pic>
        <p:nvPicPr>
          <p:cNvPr id="25" name="Pictur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77965" y="2607711"/>
            <a:ext cx="566619" cy="566619"/>
          </a:xfrm>
          <a:prstGeom prst="rect">
            <a:avLst/>
          </a:prstGeom>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12379" y="2655696"/>
            <a:ext cx="440170" cy="440170"/>
          </a:xfrm>
          <a:prstGeom prst="rect">
            <a:avLst/>
          </a:prstGeom>
        </p:spPr>
      </p:pic>
      <p:pic>
        <p:nvPicPr>
          <p:cNvPr id="27" name="Picture 26">
            <a:extLst>
              <a:ext uri="{FF2B5EF4-FFF2-40B4-BE49-F238E27FC236}">
                <a16:creationId xmlns:a16="http://schemas.microsoft.com/office/drawing/2014/main" id="{FDBEE303-B783-A245-8CF6-2D48AF16ABE6}"/>
              </a:ext>
            </a:extLst>
          </p:cNvPr>
          <p:cNvPicPr>
            <a:picLocks noChangeAspect="1"/>
          </p:cNvPicPr>
          <p:nvPr/>
        </p:nvPicPr>
        <p:blipFill>
          <a:blip r:embed="rId23"/>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44486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100"/>
            <a:ext cx="9144000" cy="4501299"/>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OTHER SOURCES OF INSPIRATION</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01480" y="1054641"/>
            <a:ext cx="6588408" cy="369332"/>
          </a:xfrm>
          <a:prstGeom prst="rect">
            <a:avLst/>
          </a:prstGeom>
        </p:spPr>
        <p:txBody>
          <a:bodyPr wrap="square">
            <a:spAutoFit/>
          </a:bodyPr>
          <a:lstStyle/>
          <a:p>
            <a:r>
              <a:rPr lang="en-US" b="1" dirty="0">
                <a:solidFill>
                  <a:schemeClr val="accent1">
                    <a:lumMod val="75000"/>
                  </a:schemeClr>
                </a:solidFill>
                <a:latin typeface="Arial" charset="0"/>
                <a:ea typeface="Arial" charset="0"/>
                <a:cs typeface="Arial" charset="0"/>
              </a:rPr>
              <a:t>Club / Contact Name / Meeting Room:</a:t>
            </a:r>
          </a:p>
        </p:txBody>
      </p:sp>
      <p:sp>
        <p:nvSpPr>
          <p:cNvPr id="8" name="Rectangle 7"/>
          <p:cNvSpPr/>
          <p:nvPr/>
        </p:nvSpPr>
        <p:spPr>
          <a:xfrm>
            <a:off x="1201480" y="1600349"/>
            <a:ext cx="6912372" cy="1754326"/>
          </a:xfrm>
          <a:prstGeom prst="rect">
            <a:avLst/>
          </a:prstGeom>
        </p:spPr>
        <p:txBody>
          <a:bodyPr wrap="square">
            <a:spAutoFit/>
          </a:bodyPr>
          <a:lstStyle/>
          <a:p>
            <a:r>
              <a:rPr lang="en-US" dirty="0">
                <a:latin typeface="Arial" charset="0"/>
                <a:ea typeface="Arial" charset="0"/>
                <a:cs typeface="Arial" charset="0"/>
              </a:rPr>
              <a:t>See your student book pages 11-12.</a:t>
            </a:r>
          </a:p>
          <a:p>
            <a:endParaRPr lang="en-US" dirty="0">
              <a:latin typeface="Arial" charset="0"/>
              <a:ea typeface="Arial" charset="0"/>
              <a:cs typeface="Arial" charset="0"/>
            </a:endParaRPr>
          </a:p>
          <a:p>
            <a:r>
              <a:rPr lang="en-US" dirty="0">
                <a:latin typeface="Arial" charset="0"/>
                <a:ea typeface="Arial" charset="0"/>
                <a:cs typeface="Arial" charset="0"/>
              </a:rPr>
              <a:t>Mark down what clubs you are interested in joining, the name </a:t>
            </a:r>
          </a:p>
          <a:p>
            <a:r>
              <a:rPr lang="en-US" dirty="0">
                <a:latin typeface="Arial" charset="0"/>
                <a:ea typeface="Arial" charset="0"/>
                <a:cs typeface="Arial" charset="0"/>
              </a:rPr>
              <a:t>of the contact for the club and the room that they meet in.</a:t>
            </a:r>
          </a:p>
          <a:p>
            <a:endParaRPr lang="en-US" dirty="0">
              <a:latin typeface="Arial" charset="0"/>
              <a:ea typeface="Arial" charset="0"/>
              <a:cs typeface="Arial" charset="0"/>
            </a:endParaRPr>
          </a:p>
          <a:p>
            <a:r>
              <a:rPr lang="en-US" dirty="0">
                <a:latin typeface="Arial" charset="0"/>
                <a:ea typeface="Arial" charset="0"/>
                <a:cs typeface="Arial" charset="0"/>
              </a:rPr>
              <a:t>Make sure you find out when and where they meet!</a:t>
            </a:r>
          </a:p>
        </p:txBody>
      </p:sp>
      <p:pic>
        <p:nvPicPr>
          <p:cNvPr id="9" name="Picture 8">
            <a:extLst>
              <a:ext uri="{FF2B5EF4-FFF2-40B4-BE49-F238E27FC236}">
                <a16:creationId xmlns:a16="http://schemas.microsoft.com/office/drawing/2014/main" id="{971BF587-93C3-C540-9D54-4744CD39C2DE}"/>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276062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796"/>
          <a:stretch/>
        </p:blipFill>
        <p:spPr>
          <a:xfrm>
            <a:off x="19" y="10160"/>
            <a:ext cx="9158598" cy="5133340"/>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OTHER SOURCES OF INSPIRATION</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68025" y="4150092"/>
            <a:ext cx="6856942" cy="461665"/>
          </a:xfrm>
          <a:prstGeom prst="rect">
            <a:avLst/>
          </a:prstGeom>
        </p:spPr>
        <p:txBody>
          <a:bodyPr wrap="none">
            <a:spAutoFit/>
          </a:bodyPr>
          <a:lstStyle/>
          <a:p>
            <a:pPr algn="ctr"/>
            <a:r>
              <a:rPr lang="en-US" sz="2400" b="1" dirty="0">
                <a:solidFill>
                  <a:schemeClr val="bg1"/>
                </a:solidFill>
                <a:latin typeface="Arial" charset="0"/>
                <a:ea typeface="Arial" charset="0"/>
                <a:cs typeface="Arial" charset="0"/>
              </a:rPr>
              <a:t>Research Online What Career is Right for You</a:t>
            </a:r>
          </a:p>
        </p:txBody>
      </p:sp>
      <p:sp>
        <p:nvSpPr>
          <p:cNvPr id="8" name="Rectangle 7"/>
          <p:cNvSpPr/>
          <p:nvPr/>
        </p:nvSpPr>
        <p:spPr>
          <a:xfrm>
            <a:off x="1885840" y="4508907"/>
            <a:ext cx="3454792" cy="369332"/>
          </a:xfrm>
          <a:prstGeom prst="rect">
            <a:avLst/>
          </a:prstGeom>
        </p:spPr>
        <p:txBody>
          <a:bodyPr wrap="none">
            <a:spAutoFit/>
          </a:bodyPr>
          <a:lstStyle/>
          <a:p>
            <a:pPr algn="ctr"/>
            <a:r>
              <a:rPr lang="en-US" dirty="0">
                <a:solidFill>
                  <a:schemeClr val="bg1"/>
                </a:solidFill>
                <a:latin typeface="Arial" charset="0"/>
                <a:ea typeface="Arial" charset="0"/>
                <a:cs typeface="Arial" charset="0"/>
              </a:rPr>
              <a:t>See your student book page 13</a:t>
            </a:r>
          </a:p>
        </p:txBody>
      </p:sp>
      <p:pic>
        <p:nvPicPr>
          <p:cNvPr id="9" name="Picture 8">
            <a:extLst>
              <a:ext uri="{FF2B5EF4-FFF2-40B4-BE49-F238E27FC236}">
                <a16:creationId xmlns:a16="http://schemas.microsoft.com/office/drawing/2014/main" id="{289BFF19-1381-6449-A5CA-5114A0DFB3E6}"/>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78897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579" t="20435" r="1" b="1359"/>
          <a:stretch/>
        </p:blipFill>
        <p:spPr>
          <a:xfrm>
            <a:off x="0" y="10160"/>
            <a:ext cx="9144000" cy="5133340"/>
          </a:xfrm>
          <a:prstGeom prst="rect">
            <a:avLst/>
          </a:prstGeom>
        </p:spPr>
      </p:pic>
      <p:sp>
        <p:nvSpPr>
          <p:cNvPr id="2" name="Rectangle 1"/>
          <p:cNvSpPr/>
          <p:nvPr/>
        </p:nvSpPr>
        <p:spPr>
          <a:xfrm>
            <a:off x="0" y="0"/>
            <a:ext cx="9144000" cy="40900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EXPLORING CAREERS</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407533"/>
            <a:ext cx="9144000" cy="718650"/>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575" y="3262331"/>
            <a:ext cx="1263248" cy="126324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22" y="3211708"/>
            <a:ext cx="1263248" cy="126324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9878" y="3234858"/>
            <a:ext cx="1263248" cy="126324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4445" y="3252171"/>
            <a:ext cx="1263248" cy="126324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8618" y="3274443"/>
            <a:ext cx="1263248" cy="126324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0790" y="994795"/>
            <a:ext cx="1263248" cy="126324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8454" y="994795"/>
            <a:ext cx="1263248" cy="126324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7914" y="994795"/>
            <a:ext cx="1263248" cy="1263248"/>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4995" y="994795"/>
            <a:ext cx="1263248" cy="1263248"/>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1272" y="994795"/>
            <a:ext cx="1263248" cy="1263248"/>
          </a:xfrm>
          <a:prstGeom prst="rect">
            <a:avLst/>
          </a:prstGeom>
        </p:spPr>
      </p:pic>
      <p:sp>
        <p:nvSpPr>
          <p:cNvPr id="18" name="Rectangle 17"/>
          <p:cNvSpPr/>
          <p:nvPr/>
        </p:nvSpPr>
        <p:spPr>
          <a:xfrm>
            <a:off x="590309" y="2562060"/>
            <a:ext cx="7940234" cy="369332"/>
          </a:xfrm>
          <a:prstGeom prst="rect">
            <a:avLst/>
          </a:prstGeom>
        </p:spPr>
        <p:txBody>
          <a:bodyPr wrap="square">
            <a:spAutoFit/>
          </a:bodyPr>
          <a:lstStyle/>
          <a:p>
            <a:pPr algn="ctr"/>
            <a:r>
              <a:rPr lang="en-US" dirty="0">
                <a:latin typeface="Arial" charset="0"/>
                <a:ea typeface="Arial" charset="0"/>
                <a:cs typeface="Arial" charset="0"/>
              </a:rPr>
              <a:t>See your student book page 13-14</a:t>
            </a:r>
          </a:p>
        </p:txBody>
      </p:sp>
      <p:pic>
        <p:nvPicPr>
          <p:cNvPr id="19" name="Picture 18">
            <a:extLst>
              <a:ext uri="{FF2B5EF4-FFF2-40B4-BE49-F238E27FC236}">
                <a16:creationId xmlns:a16="http://schemas.microsoft.com/office/drawing/2014/main" id="{3FAB1B56-622E-7E49-B367-11C45AA3AB66}"/>
              </a:ext>
            </a:extLst>
          </p:cNvPr>
          <p:cNvPicPr>
            <a:picLocks noChangeAspect="1"/>
          </p:cNvPicPr>
          <p:nvPr/>
        </p:nvPicPr>
        <p:blipFill>
          <a:blip r:embed="rId1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20108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2990" y="807848"/>
            <a:ext cx="8194876" cy="393539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0512" y="204502"/>
            <a:ext cx="5602976" cy="2492897"/>
          </a:xfrm>
          <a:prstGeom prst="rect">
            <a:avLst/>
          </a:prstGeom>
        </p:spPr>
      </p:pic>
      <p:sp>
        <p:nvSpPr>
          <p:cNvPr id="4" name="Rectangle 3"/>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COMMUNITY SERVICE</a:t>
            </a:r>
          </a:p>
        </p:txBody>
      </p:sp>
      <p:sp>
        <p:nvSpPr>
          <p:cNvPr id="6" name="Rectangle 5"/>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0309" y="2770402"/>
            <a:ext cx="7940234" cy="369332"/>
          </a:xfrm>
          <a:prstGeom prst="rect">
            <a:avLst/>
          </a:prstGeom>
        </p:spPr>
        <p:txBody>
          <a:bodyPr wrap="square">
            <a:spAutoFit/>
          </a:bodyPr>
          <a:lstStyle/>
          <a:p>
            <a:pPr algn="ctr"/>
            <a:r>
              <a:rPr lang="en-US" dirty="0">
                <a:solidFill>
                  <a:schemeClr val="bg1"/>
                </a:solidFill>
                <a:latin typeface="Arial" charset="0"/>
                <a:ea typeface="Arial" charset="0"/>
                <a:cs typeface="Arial" charset="0"/>
              </a:rPr>
              <a:t>See your student book page 15</a:t>
            </a:r>
          </a:p>
        </p:txBody>
      </p:sp>
      <p:sp>
        <p:nvSpPr>
          <p:cNvPr id="9" name="Rectangle 8"/>
          <p:cNvSpPr/>
          <p:nvPr/>
        </p:nvSpPr>
        <p:spPr>
          <a:xfrm>
            <a:off x="590309" y="3476995"/>
            <a:ext cx="2234585" cy="830997"/>
          </a:xfrm>
          <a:prstGeom prst="rect">
            <a:avLst/>
          </a:prstGeom>
        </p:spPr>
        <p:txBody>
          <a:bodyPr wrap="square">
            <a:spAutoFit/>
          </a:bodyPr>
          <a:lstStyle/>
          <a:p>
            <a:pPr algn="ctr"/>
            <a:r>
              <a:rPr lang="en-US" sz="2400" b="1" dirty="0">
                <a:solidFill>
                  <a:schemeClr val="accent1">
                    <a:lumMod val="75000"/>
                  </a:schemeClr>
                </a:solidFill>
                <a:latin typeface="Arial Black" charset="0"/>
                <a:ea typeface="Arial Black" charset="0"/>
                <a:cs typeface="Arial Black" charset="0"/>
              </a:rPr>
              <a:t>Helps Others</a:t>
            </a:r>
          </a:p>
        </p:txBody>
      </p:sp>
      <p:sp>
        <p:nvSpPr>
          <p:cNvPr id="11" name="Rectangle 10"/>
          <p:cNvSpPr/>
          <p:nvPr/>
        </p:nvSpPr>
        <p:spPr>
          <a:xfrm>
            <a:off x="3169287" y="3462725"/>
            <a:ext cx="2234585" cy="830997"/>
          </a:xfrm>
          <a:prstGeom prst="rect">
            <a:avLst/>
          </a:prstGeom>
        </p:spPr>
        <p:txBody>
          <a:bodyPr wrap="square">
            <a:spAutoFit/>
          </a:bodyPr>
          <a:lstStyle/>
          <a:p>
            <a:pPr algn="ctr"/>
            <a:r>
              <a:rPr lang="en-US" sz="2400" b="1" dirty="0">
                <a:solidFill>
                  <a:schemeClr val="accent1">
                    <a:lumMod val="75000"/>
                  </a:schemeClr>
                </a:solidFill>
                <a:latin typeface="Arial Black" charset="0"/>
                <a:ea typeface="Arial Black" charset="0"/>
                <a:cs typeface="Arial Black" charset="0"/>
              </a:rPr>
              <a:t>Required for Graduation</a:t>
            </a:r>
          </a:p>
        </p:txBody>
      </p:sp>
      <p:sp>
        <p:nvSpPr>
          <p:cNvPr id="12" name="Rectangle 11"/>
          <p:cNvSpPr/>
          <p:nvPr/>
        </p:nvSpPr>
        <p:spPr>
          <a:xfrm>
            <a:off x="5748265" y="3460030"/>
            <a:ext cx="2466924" cy="830997"/>
          </a:xfrm>
          <a:prstGeom prst="rect">
            <a:avLst/>
          </a:prstGeom>
        </p:spPr>
        <p:txBody>
          <a:bodyPr wrap="square">
            <a:spAutoFit/>
          </a:bodyPr>
          <a:lstStyle/>
          <a:p>
            <a:pPr algn="ctr"/>
            <a:r>
              <a:rPr lang="en-US" sz="2400" b="1" dirty="0">
                <a:solidFill>
                  <a:schemeClr val="accent1">
                    <a:lumMod val="75000"/>
                  </a:schemeClr>
                </a:solidFill>
                <a:latin typeface="Arial Black" charset="0"/>
                <a:ea typeface="Arial Black" charset="0"/>
                <a:cs typeface="Arial Black" charset="0"/>
              </a:rPr>
              <a:t>Well Rounded</a:t>
            </a:r>
          </a:p>
          <a:p>
            <a:pPr algn="ctr"/>
            <a:r>
              <a:rPr lang="en-US" sz="2400" b="1" dirty="0">
                <a:solidFill>
                  <a:schemeClr val="accent1">
                    <a:lumMod val="75000"/>
                  </a:schemeClr>
                </a:solidFill>
                <a:latin typeface="Arial Black" charset="0"/>
                <a:ea typeface="Arial Black" charset="0"/>
                <a:cs typeface="Arial Black" charset="0"/>
              </a:rPr>
              <a:t>Students</a:t>
            </a:r>
          </a:p>
        </p:txBody>
      </p:sp>
      <p:pic>
        <p:nvPicPr>
          <p:cNvPr id="13" name="Picture 12">
            <a:extLst>
              <a:ext uri="{FF2B5EF4-FFF2-40B4-BE49-F238E27FC236}">
                <a16:creationId xmlns:a16="http://schemas.microsoft.com/office/drawing/2014/main" id="{C8DBFBFE-C3E4-D04E-87BC-40F6D5F39B6F}"/>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322349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490"/>
          <a:stretch/>
        </p:blipFill>
        <p:spPr>
          <a:xfrm>
            <a:off x="2534856" y="338784"/>
            <a:ext cx="6623782" cy="4845512"/>
          </a:xfrm>
          <a:prstGeom prst="rect">
            <a:avLst/>
          </a:prstGeom>
        </p:spPr>
      </p:pic>
      <p:sp>
        <p:nvSpPr>
          <p:cNvPr id="5" name="Rectangle 4"/>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COMMUNITY SERVICE</a:t>
            </a:r>
          </a:p>
        </p:txBody>
      </p:sp>
      <p:sp>
        <p:nvSpPr>
          <p:cNvPr id="7" name="Rectangle 6"/>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D4622D-C4E5-AE4C-86C4-93D439E24B2B}"/>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3" name="Picture 2" descr="Calendar&#10;&#10;Description automatically generated">
            <a:extLst>
              <a:ext uri="{FF2B5EF4-FFF2-40B4-BE49-F238E27FC236}">
                <a16:creationId xmlns:a16="http://schemas.microsoft.com/office/drawing/2014/main" id="{76A34086-2254-6718-DE9E-264A71DB7578}"/>
              </a:ext>
            </a:extLst>
          </p:cNvPr>
          <p:cNvPicPr>
            <a:picLocks noChangeAspect="1"/>
          </p:cNvPicPr>
          <p:nvPr/>
        </p:nvPicPr>
        <p:blipFill>
          <a:blip r:embed="rId5"/>
          <a:stretch>
            <a:fillRect/>
          </a:stretch>
        </p:blipFill>
        <p:spPr>
          <a:xfrm>
            <a:off x="442078" y="695953"/>
            <a:ext cx="3333190" cy="4108763"/>
          </a:xfrm>
          <a:prstGeom prst="rect">
            <a:avLst/>
          </a:prstGeom>
        </p:spPr>
      </p:pic>
    </p:spTree>
    <p:extLst>
      <p:ext uri="{BB962C8B-B14F-4D97-AF65-F5344CB8AC3E}">
        <p14:creationId xmlns:p14="http://schemas.microsoft.com/office/powerpoint/2010/main" val="443584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TotalTime>
  <Words>2184</Words>
  <Application>Microsoft Macintosh PowerPoint</Application>
  <PresentationFormat>On-screen Show (16:9)</PresentationFormat>
  <Paragraphs>131</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Black</vt:lpstr>
      <vt:lpstr>Calibri</vt:lpstr>
      <vt:lpstr>KG Second Chances Sketch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Collazo</dc:creator>
  <cp:lastModifiedBy>Microsoft Office User</cp:lastModifiedBy>
  <cp:revision>26</cp:revision>
  <dcterms:created xsi:type="dcterms:W3CDTF">2017-08-09T01:45:06Z</dcterms:created>
  <dcterms:modified xsi:type="dcterms:W3CDTF">2022-05-03T16:20:37Z</dcterms:modified>
</cp:coreProperties>
</file>