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71" r:id="rId10"/>
    <p:sldId id="264" r:id="rId11"/>
    <p:sldId id="265" r:id="rId12"/>
    <p:sldId id="266" r:id="rId13"/>
    <p:sldId id="267" r:id="rId14"/>
    <p:sldId id="268" r:id="rId15"/>
    <p:sldId id="269" r:id="rId16"/>
    <p:sldId id="270" r:id="rId17"/>
  </p:sldIdLst>
  <p:sldSz cx="9144000" cy="5143500" type="screen16x9"/>
  <p:notesSz cx="6858000" cy="9144000"/>
  <p:defaultText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2" algn="l" defTabSz="457181" rtl="0" eaLnBrk="1" latinLnBrk="0" hangingPunct="1">
      <a:defRPr sz="1800" kern="1200">
        <a:solidFill>
          <a:schemeClr val="tx1"/>
        </a:solidFill>
        <a:latin typeface="+mn-lt"/>
        <a:ea typeface="+mn-ea"/>
        <a:cs typeface="+mn-cs"/>
      </a:defRPr>
    </a:lvl3pPr>
    <a:lvl4pPr marL="1371543" algn="l" defTabSz="457181" rtl="0" eaLnBrk="1" latinLnBrk="0" hangingPunct="1">
      <a:defRPr sz="1800" kern="1200">
        <a:solidFill>
          <a:schemeClr val="tx1"/>
        </a:solidFill>
        <a:latin typeface="+mn-lt"/>
        <a:ea typeface="+mn-ea"/>
        <a:cs typeface="+mn-cs"/>
      </a:defRPr>
    </a:lvl4pPr>
    <a:lvl5pPr marL="1828724" algn="l" defTabSz="457181" rtl="0" eaLnBrk="1" latinLnBrk="0" hangingPunct="1">
      <a:defRPr sz="1800" kern="1200">
        <a:solidFill>
          <a:schemeClr val="tx1"/>
        </a:solidFill>
        <a:latin typeface="+mn-lt"/>
        <a:ea typeface="+mn-ea"/>
        <a:cs typeface="+mn-cs"/>
      </a:defRPr>
    </a:lvl5pPr>
    <a:lvl6pPr marL="2285905" algn="l" defTabSz="457181" rtl="0" eaLnBrk="1" latinLnBrk="0" hangingPunct="1">
      <a:defRPr sz="1800" kern="1200">
        <a:solidFill>
          <a:schemeClr val="tx1"/>
        </a:solidFill>
        <a:latin typeface="+mn-lt"/>
        <a:ea typeface="+mn-ea"/>
        <a:cs typeface="+mn-cs"/>
      </a:defRPr>
    </a:lvl6pPr>
    <a:lvl7pPr marL="2743086" algn="l" defTabSz="457181" rtl="0" eaLnBrk="1" latinLnBrk="0" hangingPunct="1">
      <a:defRPr sz="1800" kern="1200">
        <a:solidFill>
          <a:schemeClr val="tx1"/>
        </a:solidFill>
        <a:latin typeface="+mn-lt"/>
        <a:ea typeface="+mn-ea"/>
        <a:cs typeface="+mn-cs"/>
      </a:defRPr>
    </a:lvl7pPr>
    <a:lvl8pPr marL="3200266" algn="l" defTabSz="457181" rtl="0" eaLnBrk="1" latinLnBrk="0" hangingPunct="1">
      <a:defRPr sz="1800" kern="1200">
        <a:solidFill>
          <a:schemeClr val="tx1"/>
        </a:solidFill>
        <a:latin typeface="+mn-lt"/>
        <a:ea typeface="+mn-ea"/>
        <a:cs typeface="+mn-cs"/>
      </a:defRPr>
    </a:lvl8pPr>
    <a:lvl9pPr marL="3657448" algn="l" defTabSz="45718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4A77C8"/>
    <a:srgbClr val="2358C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894" autoAdjust="0"/>
    <p:restoredTop sz="81091" autoAdjust="0"/>
  </p:normalViewPr>
  <p:slideViewPr>
    <p:cSldViewPr snapToGrid="0" snapToObjects="1">
      <p:cViewPr varScale="1">
        <p:scale>
          <a:sx n="96" d="100"/>
          <a:sy n="96" d="100"/>
        </p:scale>
        <p:origin x="176" y="61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0C955A-B8AD-CC4F-985E-FAAA486E769A}" type="datetimeFigureOut">
              <a:rPr lang="en-US" smtClean="0"/>
              <a:t>5/3/22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8D646A-7141-7A4A-99CA-03479E84EE5A}" type="slidenum">
              <a:rPr lang="en-US" smtClean="0"/>
              <a:t>‹#›</a:t>
            </a:fld>
            <a:endParaRPr lang="en-US"/>
          </a:p>
        </p:txBody>
      </p:sp>
    </p:spTree>
    <p:extLst>
      <p:ext uri="{BB962C8B-B14F-4D97-AF65-F5344CB8AC3E}">
        <p14:creationId xmlns:p14="http://schemas.microsoft.com/office/powerpoint/2010/main" val="2114932340"/>
      </p:ext>
    </p:extLst>
  </p:cSld>
  <p:clrMap bg1="lt1" tx1="dk1" bg2="lt2" tx2="dk2" accent1="accent1" accent2="accent2" accent3="accent3" accent4="accent4" accent5="accent5" accent6="accent6" hlink="hlink" folHlink="folHlink"/>
  <p:notesStyle>
    <a:lvl1pPr marL="0" algn="l" defTabSz="457181" rtl="0" eaLnBrk="1" latinLnBrk="0" hangingPunct="1">
      <a:defRPr sz="1200" kern="1200">
        <a:solidFill>
          <a:schemeClr val="tx1"/>
        </a:solidFill>
        <a:latin typeface="+mn-lt"/>
        <a:ea typeface="+mn-ea"/>
        <a:cs typeface="+mn-cs"/>
      </a:defRPr>
    </a:lvl1pPr>
    <a:lvl2pPr marL="457181" algn="l" defTabSz="457181" rtl="0" eaLnBrk="1" latinLnBrk="0" hangingPunct="1">
      <a:defRPr sz="1200" kern="1200">
        <a:solidFill>
          <a:schemeClr val="tx1"/>
        </a:solidFill>
        <a:latin typeface="+mn-lt"/>
        <a:ea typeface="+mn-ea"/>
        <a:cs typeface="+mn-cs"/>
      </a:defRPr>
    </a:lvl2pPr>
    <a:lvl3pPr marL="914362" algn="l" defTabSz="457181" rtl="0" eaLnBrk="1" latinLnBrk="0" hangingPunct="1">
      <a:defRPr sz="1200" kern="1200">
        <a:solidFill>
          <a:schemeClr val="tx1"/>
        </a:solidFill>
        <a:latin typeface="+mn-lt"/>
        <a:ea typeface="+mn-ea"/>
        <a:cs typeface="+mn-cs"/>
      </a:defRPr>
    </a:lvl3pPr>
    <a:lvl4pPr marL="1371543" algn="l" defTabSz="457181" rtl="0" eaLnBrk="1" latinLnBrk="0" hangingPunct="1">
      <a:defRPr sz="1200" kern="1200">
        <a:solidFill>
          <a:schemeClr val="tx1"/>
        </a:solidFill>
        <a:latin typeface="+mn-lt"/>
        <a:ea typeface="+mn-ea"/>
        <a:cs typeface="+mn-cs"/>
      </a:defRPr>
    </a:lvl4pPr>
    <a:lvl5pPr marL="1828724" algn="l" defTabSz="457181" rtl="0" eaLnBrk="1" latinLnBrk="0" hangingPunct="1">
      <a:defRPr sz="1200" kern="1200">
        <a:solidFill>
          <a:schemeClr val="tx1"/>
        </a:solidFill>
        <a:latin typeface="+mn-lt"/>
        <a:ea typeface="+mn-ea"/>
        <a:cs typeface="+mn-cs"/>
      </a:defRPr>
    </a:lvl5pPr>
    <a:lvl6pPr marL="2285905" algn="l" defTabSz="457181" rtl="0" eaLnBrk="1" latinLnBrk="0" hangingPunct="1">
      <a:defRPr sz="1200" kern="1200">
        <a:solidFill>
          <a:schemeClr val="tx1"/>
        </a:solidFill>
        <a:latin typeface="+mn-lt"/>
        <a:ea typeface="+mn-ea"/>
        <a:cs typeface="+mn-cs"/>
      </a:defRPr>
    </a:lvl6pPr>
    <a:lvl7pPr marL="2743086" algn="l" defTabSz="457181" rtl="0" eaLnBrk="1" latinLnBrk="0" hangingPunct="1">
      <a:defRPr sz="1200" kern="1200">
        <a:solidFill>
          <a:schemeClr val="tx1"/>
        </a:solidFill>
        <a:latin typeface="+mn-lt"/>
        <a:ea typeface="+mn-ea"/>
        <a:cs typeface="+mn-cs"/>
      </a:defRPr>
    </a:lvl7pPr>
    <a:lvl8pPr marL="3200266" algn="l" defTabSz="457181" rtl="0" eaLnBrk="1" latinLnBrk="0" hangingPunct="1">
      <a:defRPr sz="1200" kern="1200">
        <a:solidFill>
          <a:schemeClr val="tx1"/>
        </a:solidFill>
        <a:latin typeface="+mn-lt"/>
        <a:ea typeface="+mn-ea"/>
        <a:cs typeface="+mn-cs"/>
      </a:defRPr>
    </a:lvl8pPr>
    <a:lvl9pPr marL="3657448" algn="l" defTabSz="45718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Relay to students: These</a:t>
            </a:r>
            <a:r>
              <a:rPr lang="en-US" sz="1200" kern="1200" baseline="0" dirty="0">
                <a:solidFill>
                  <a:schemeClr val="tx1"/>
                </a:solidFill>
                <a:effectLst/>
                <a:latin typeface="+mn-lt"/>
                <a:ea typeface="+mn-ea"/>
                <a:cs typeface="+mn-cs"/>
              </a:rPr>
              <a:t> students are like you!  They are each going through different things in their lives right now.  They may get good grades and sometimes struggle with some of the same things you do.  Maybe they are attending a new school, or  learning how to drive.  Maybe they learned how to playing music on the guitar or the drums.  Maybe they like to play sports, or hang out with friends. But at the end of the day, their goal is to graduate and to make something of themselves--in their personal lives and careers.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Explain to students: This program is going to give you the space to think about what you want to do.  We will start wherever you are at right now. </a:t>
            </a:r>
          </a:p>
          <a:p>
            <a:endParaRPr lang="en-US" sz="1200" kern="1200" baseline="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9A8D646A-7141-7A4A-99CA-03479E84EE5A}" type="slidenum">
              <a:rPr lang="en-US" smtClean="0"/>
              <a:t>1</a:t>
            </a:fld>
            <a:endParaRPr lang="en-US"/>
          </a:p>
        </p:txBody>
      </p:sp>
    </p:spTree>
    <p:extLst>
      <p:ext uri="{BB962C8B-B14F-4D97-AF65-F5344CB8AC3E}">
        <p14:creationId xmlns:p14="http://schemas.microsoft.com/office/powerpoint/2010/main" val="4062726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with students that they have this tool, that they should value for not only what they are going to put into it,</a:t>
            </a:r>
            <a:r>
              <a:rPr lang="en-US" baseline="0" dirty="0"/>
              <a:t> i.e., their thoughts, but also for what they are going to get out of it, in the way of information.  Go back to the Table of Contents.  Share that they are going to learn about ways to learn more about what they want, to make their goals, where they can get help, more information, and an orientation as to what will be expected on their way to graduation.  They will also have a chance to learn about many possible choices they have in their futures.  Explore with students what the icons on the cover could represent.  Some of these will be new to them.  </a:t>
            </a:r>
          </a:p>
          <a:p>
            <a:endParaRPr lang="en-US" baseline="0" dirty="0"/>
          </a:p>
          <a:p>
            <a:r>
              <a:rPr lang="en-US" baseline="0" dirty="0"/>
              <a:t>If there is time, have students look at the front cover and ask them to identify what the icons mean on the page.  There may be more than one right answer- and this list of descriptions may not be exhaustive:  </a:t>
            </a:r>
          </a:p>
          <a:p>
            <a:r>
              <a:rPr lang="en-US" baseline="0" dirty="0"/>
              <a:t>From left to right in rows they are:  Row 1: Photography, Briefcase (for business or sales), Bank report, computers, judge.  Row 2: Medical, chef, painter, carpenter/builder, police officer, mason, row 3: pilot/flight attendant, TV-Journalism/Camera/Director/Actor</a:t>
            </a:r>
          </a:p>
          <a:p>
            <a:r>
              <a:rPr lang="en-US" baseline="0" dirty="0"/>
              <a:t>Row 4: Global/Internet, Professional Golfer Row 5: Sports/Referee/Athlete/Coach, Film/Commercials/ App Developer, Graphs-Economist/Manager, Globe: Travel/Historian, Musician/Guitarist Row 6: Astronomer, </a:t>
            </a:r>
            <a:r>
              <a:rPr lang="en-US" baseline="0" dirty="0" err="1"/>
              <a:t>JournalismEditor</a:t>
            </a:r>
            <a:r>
              <a:rPr lang="en-US" baseline="0" dirty="0"/>
              <a:t>, Scientist, Writer, Dentist, Fashion Designer/Seamstress, Football/Sports, Row 7: Teacher/Principal, Veterinarian, Realtor, </a:t>
            </a:r>
            <a:r>
              <a:rPr lang="en-US" baseline="0" dirty="0" err="1"/>
              <a:t>Ophthamologist</a:t>
            </a:r>
            <a:r>
              <a:rPr lang="en-US" baseline="0" dirty="0"/>
              <a:t>/Eye Doctor, Contractor/Builder, Farmer/Agriculture/Husbandry, Row 8: Baseball/Softball, Appliance Repair/Engineer, Electrician, Social Worker/Negotiator/Mediator, Thespian/Actor, Clothing Designer/Seamstress</a:t>
            </a:r>
            <a:endParaRPr lang="en-US" dirty="0"/>
          </a:p>
        </p:txBody>
      </p:sp>
      <p:sp>
        <p:nvSpPr>
          <p:cNvPr id="4" name="Slide Number Placeholder 3"/>
          <p:cNvSpPr>
            <a:spLocks noGrp="1"/>
          </p:cNvSpPr>
          <p:nvPr>
            <p:ph type="sldNum" sz="quarter" idx="10"/>
          </p:nvPr>
        </p:nvSpPr>
        <p:spPr/>
        <p:txBody>
          <a:bodyPr/>
          <a:lstStyle/>
          <a:p>
            <a:fld id="{9A8D646A-7141-7A4A-99CA-03479E84EE5A}" type="slidenum">
              <a:rPr lang="en-US" smtClean="0"/>
              <a:t>14</a:t>
            </a:fld>
            <a:endParaRPr lang="en-US"/>
          </a:p>
        </p:txBody>
      </p:sp>
    </p:spTree>
    <p:extLst>
      <p:ext uri="{BB962C8B-B14F-4D97-AF65-F5344CB8AC3E}">
        <p14:creationId xmlns:p14="http://schemas.microsoft.com/office/powerpoint/2010/main" val="1072711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take two minutes to write down three points they learned about today. These</a:t>
            </a:r>
            <a:r>
              <a:rPr lang="en-US" baseline="0" dirty="0"/>
              <a:t> responses can be dated and written in the notes section of the student book which begins on page 62.</a:t>
            </a:r>
            <a:r>
              <a:rPr lang="en-US" dirty="0"/>
              <a:t> Have several volunteers read their answers</a:t>
            </a:r>
            <a:r>
              <a:rPr lang="en-US" baseline="0" dirty="0"/>
              <a:t> to the class.  In a large group, have them partner share first, then ask teams to share with the class.</a:t>
            </a:r>
            <a:endParaRPr lang="en-US" dirty="0"/>
          </a:p>
        </p:txBody>
      </p:sp>
      <p:sp>
        <p:nvSpPr>
          <p:cNvPr id="4" name="Slide Number Placeholder 3"/>
          <p:cNvSpPr>
            <a:spLocks noGrp="1"/>
          </p:cNvSpPr>
          <p:nvPr>
            <p:ph type="sldNum" sz="quarter" idx="10"/>
          </p:nvPr>
        </p:nvSpPr>
        <p:spPr/>
        <p:txBody>
          <a:bodyPr/>
          <a:lstStyle/>
          <a:p>
            <a:fld id="{9A8D646A-7141-7A4A-99CA-03479E84EE5A}" type="slidenum">
              <a:rPr lang="en-US" smtClean="0"/>
              <a:t>15</a:t>
            </a:fld>
            <a:endParaRPr lang="en-US"/>
          </a:p>
        </p:txBody>
      </p:sp>
    </p:spTree>
    <p:extLst>
      <p:ext uri="{BB962C8B-B14F-4D97-AF65-F5344CB8AC3E}">
        <p14:creationId xmlns:p14="http://schemas.microsoft.com/office/powerpoint/2010/main" val="876933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Let students know:</a:t>
            </a:r>
          </a:p>
          <a:p>
            <a:r>
              <a:rPr lang="en-US" sz="1800" b="1" dirty="0"/>
              <a:t>(unless the</a:t>
            </a:r>
            <a:r>
              <a:rPr lang="en-US" sz="1800" b="1" baseline="0" dirty="0"/>
              <a:t> Strategies session is conducted next)</a:t>
            </a:r>
            <a:endParaRPr lang="en-US" sz="1800" b="1" dirty="0"/>
          </a:p>
          <a:p>
            <a:r>
              <a:rPr lang="en-US" sz="1800" b="1" i="1" dirty="0"/>
              <a:t>The</a:t>
            </a:r>
            <a:r>
              <a:rPr lang="en-US" sz="1800" b="1" i="1" baseline="0" dirty="0"/>
              <a:t> next session is called </a:t>
            </a:r>
            <a:r>
              <a:rPr lang="en-US" sz="1800" b="1" i="1" dirty="0"/>
              <a:t>I</a:t>
            </a:r>
            <a:r>
              <a:rPr lang="en-US" b="1" i="1" dirty="0"/>
              <a:t>NSPIRATION and will provide support </a:t>
            </a:r>
            <a:r>
              <a:rPr lang="en-US" i="1" dirty="0"/>
              <a:t>in planning your futures based on your interests</a:t>
            </a:r>
            <a:r>
              <a:rPr lang="en-US" i="1" baseline="0" dirty="0"/>
              <a:t> and activities.</a:t>
            </a:r>
            <a:endParaRPr lang="en-US" i="1" dirty="0"/>
          </a:p>
          <a:p>
            <a:endParaRPr lang="en-US" dirty="0"/>
          </a:p>
        </p:txBody>
      </p:sp>
      <p:sp>
        <p:nvSpPr>
          <p:cNvPr id="4" name="Slide Number Placeholder 3"/>
          <p:cNvSpPr>
            <a:spLocks noGrp="1"/>
          </p:cNvSpPr>
          <p:nvPr>
            <p:ph type="sldNum" sz="quarter" idx="10"/>
          </p:nvPr>
        </p:nvSpPr>
        <p:spPr/>
        <p:txBody>
          <a:bodyPr/>
          <a:lstStyle/>
          <a:p>
            <a:fld id="{9A8D646A-7141-7A4A-99CA-03479E84EE5A}" type="slidenum">
              <a:rPr lang="en-US" smtClean="0"/>
              <a:t>16</a:t>
            </a:fld>
            <a:endParaRPr lang="en-US"/>
          </a:p>
        </p:txBody>
      </p:sp>
    </p:spTree>
    <p:extLst>
      <p:ext uri="{BB962C8B-B14F-4D97-AF65-F5344CB8AC3E}">
        <p14:creationId xmlns:p14="http://schemas.microsoft.com/office/powerpoint/2010/main" val="1919731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This  slide is in anticipation</a:t>
            </a:r>
            <a:r>
              <a:rPr lang="en-US" sz="1200" i="1" kern="1200" baseline="0" dirty="0">
                <a:solidFill>
                  <a:schemeClr val="tx1"/>
                </a:solidFill>
                <a:effectLst/>
                <a:latin typeface="+mn-lt"/>
                <a:ea typeface="+mn-ea"/>
                <a:cs typeface="+mn-cs"/>
              </a:rPr>
              <a:t> of the first page in the student book—the </a:t>
            </a:r>
            <a:r>
              <a:rPr lang="en-US" sz="1200" i="1" kern="1200" dirty="0">
                <a:solidFill>
                  <a:schemeClr val="tx1"/>
                </a:solidFill>
                <a:effectLst/>
                <a:latin typeface="+mn-lt"/>
                <a:ea typeface="+mn-ea"/>
                <a:cs typeface="+mn-cs"/>
              </a:rPr>
              <a:t>“Welcome” page. </a:t>
            </a:r>
          </a:p>
          <a:p>
            <a:r>
              <a:rPr lang="en-US" sz="1200" i="1" kern="1200" dirty="0">
                <a:solidFill>
                  <a:schemeClr val="tx1"/>
                </a:solidFill>
                <a:effectLst/>
                <a:latin typeface="+mn-lt"/>
                <a:ea typeface="+mn-ea"/>
                <a:cs typeface="+mn-cs"/>
              </a:rPr>
              <a:t>Ask students to spend a moment answering the following in their minds: </a:t>
            </a:r>
            <a:endParaRPr lang="en-US" i="1" dirty="0"/>
          </a:p>
          <a:p>
            <a:r>
              <a:rPr lang="en-US" sz="1200" kern="1200" dirty="0">
                <a:solidFill>
                  <a:schemeClr val="tx1"/>
                </a:solidFill>
                <a:effectLst/>
                <a:latin typeface="+mn-lt"/>
                <a:ea typeface="+mn-ea"/>
                <a:cs typeface="+mn-cs"/>
              </a:rPr>
              <a:t>.  Think about the activities and friends that affect your social life. </a:t>
            </a:r>
            <a:endParaRPr lang="en-US" dirty="0"/>
          </a:p>
          <a:p>
            <a:r>
              <a:rPr lang="en-US" sz="1200" kern="1200" dirty="0">
                <a:solidFill>
                  <a:schemeClr val="tx1"/>
                </a:solidFill>
                <a:effectLst/>
                <a:latin typeface="+mn-lt"/>
                <a:ea typeface="+mn-ea"/>
                <a:cs typeface="+mn-cs"/>
              </a:rPr>
              <a:t>.  Reflect on your home life.</a:t>
            </a:r>
            <a:endParaRPr lang="en-US" dirty="0">
              <a:effectLst/>
            </a:endParaRPr>
          </a:p>
          <a:p>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What is happening this week, last week, this year? </a:t>
            </a:r>
            <a:endParaRPr lang="en-US" dirty="0">
              <a:effectLst/>
            </a:endParaRPr>
          </a:p>
          <a:p>
            <a:r>
              <a:rPr lang="en-US" sz="1200" kern="1200" dirty="0">
                <a:solidFill>
                  <a:schemeClr val="tx1"/>
                </a:solidFill>
                <a:effectLst/>
                <a:latin typeface="+mn-lt"/>
                <a:ea typeface="+mn-ea"/>
                <a:cs typeface="+mn-cs"/>
              </a:rPr>
              <a:t>Out of all of these, what seems to be most important to you right now? </a:t>
            </a:r>
            <a:endParaRPr lang="en-US" i="1" dirty="0">
              <a:effectLst/>
            </a:endParaRPr>
          </a:p>
          <a:p>
            <a:r>
              <a:rPr lang="en-US" sz="1200" i="1" kern="1200" dirty="0">
                <a:solidFill>
                  <a:schemeClr val="tx1"/>
                </a:solidFill>
                <a:effectLst/>
                <a:latin typeface="+mn-lt"/>
                <a:ea typeface="+mn-ea"/>
                <a:cs typeface="+mn-cs"/>
              </a:rPr>
              <a:t>These questions should prompt students to produce an elaborate answer on the</a:t>
            </a:r>
            <a:r>
              <a:rPr lang="en-US" sz="1200" i="1" kern="1200" baseline="0" dirty="0">
                <a:solidFill>
                  <a:schemeClr val="tx1"/>
                </a:solidFill>
                <a:effectLst/>
                <a:latin typeface="+mn-lt"/>
                <a:ea typeface="+mn-ea"/>
                <a:cs typeface="+mn-cs"/>
              </a:rPr>
              <a:t> first page in the student book</a:t>
            </a:r>
            <a:r>
              <a:rPr lang="en-US" sz="1200" i="1" kern="1200" dirty="0">
                <a:solidFill>
                  <a:schemeClr val="tx1"/>
                </a:solidFill>
                <a:effectLst/>
                <a:latin typeface="+mn-lt"/>
                <a:ea typeface="+mn-ea"/>
                <a:cs typeface="+mn-cs"/>
              </a:rPr>
              <a:t> page. You may model by</a:t>
            </a:r>
            <a:r>
              <a:rPr lang="en-US" sz="1200" i="1" kern="1200" baseline="0" dirty="0">
                <a:solidFill>
                  <a:schemeClr val="tx1"/>
                </a:solidFill>
                <a:effectLst/>
                <a:latin typeface="+mn-lt"/>
                <a:ea typeface="+mn-ea"/>
                <a:cs typeface="+mn-cs"/>
              </a:rPr>
              <a:t> writing or describing your own description of where you are at in your life.</a:t>
            </a:r>
          </a:p>
          <a:p>
            <a:r>
              <a:rPr lang="en-US" sz="1200" b="1" kern="1200" dirty="0">
                <a:solidFill>
                  <a:schemeClr val="tx1"/>
                </a:solidFill>
                <a:effectLst/>
                <a:latin typeface="+mn-lt"/>
                <a:ea typeface="+mn-ea"/>
                <a:cs typeface="+mn-cs"/>
              </a:rPr>
              <a:t>Quick Orientation/Welcome Discussion - New Students </a:t>
            </a:r>
            <a:endParaRPr lang="en-US" dirty="0">
              <a:effectLst/>
            </a:endParaRPr>
          </a:p>
          <a:p>
            <a:r>
              <a:rPr lang="en-US" sz="1200" kern="1200" dirty="0">
                <a:solidFill>
                  <a:schemeClr val="tx1"/>
                </a:solidFill>
                <a:effectLst/>
                <a:latin typeface="+mn-lt"/>
                <a:ea typeface="+mn-ea"/>
                <a:cs typeface="+mn-cs"/>
              </a:rPr>
              <a:t>If there are students present that are new to the school, or the city, state, or even country, acknowledge and welcome them. Consider this opportunity to do a quick one minute interview in pairs, asking the following questions as a peer interview: </a:t>
            </a:r>
            <a:endParaRPr lang="en-US" dirty="0">
              <a:effectLst/>
            </a:endParaRPr>
          </a:p>
          <a:p>
            <a:r>
              <a:rPr lang="en-US" sz="1200" kern="1200" dirty="0">
                <a:solidFill>
                  <a:schemeClr val="tx1"/>
                </a:solidFill>
                <a:effectLst/>
                <a:latin typeface="+mn-lt"/>
                <a:ea typeface="+mn-ea"/>
                <a:cs typeface="+mn-cs"/>
              </a:rPr>
              <a:t>What is your name? Where are you from? </a:t>
            </a:r>
            <a:endParaRPr lang="en-US" dirty="0">
              <a:effectLst/>
            </a:endParaRPr>
          </a:p>
          <a:p>
            <a:r>
              <a:rPr lang="en-US" sz="1200" kern="1200" dirty="0">
                <a:solidFill>
                  <a:schemeClr val="tx1"/>
                </a:solidFill>
                <a:effectLst/>
                <a:latin typeface="+mn-lt"/>
                <a:ea typeface="+mn-ea"/>
                <a:cs typeface="+mn-cs"/>
              </a:rPr>
              <a:t>What is something I should know about this school?</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This is not an expansive activity but it gives students a chance to meet new peers. </a:t>
            </a:r>
            <a:endParaRPr lang="en-US" dirty="0">
              <a:effectLst/>
            </a:endParaRPr>
          </a:p>
          <a:p>
            <a:endParaRPr lang="en-US" i="1" dirty="0">
              <a:effectLst/>
            </a:endParaRPr>
          </a:p>
        </p:txBody>
      </p:sp>
      <p:sp>
        <p:nvSpPr>
          <p:cNvPr id="4" name="Slide Number Placeholder 3"/>
          <p:cNvSpPr>
            <a:spLocks noGrp="1"/>
          </p:cNvSpPr>
          <p:nvPr>
            <p:ph type="sldNum" sz="quarter" idx="10"/>
          </p:nvPr>
        </p:nvSpPr>
        <p:spPr/>
        <p:txBody>
          <a:bodyPr/>
          <a:lstStyle/>
          <a:p>
            <a:fld id="{9A8D646A-7141-7A4A-99CA-03479E84EE5A}" type="slidenum">
              <a:rPr lang="en-US" smtClean="0"/>
              <a:t>2</a:t>
            </a:fld>
            <a:endParaRPr lang="en-US"/>
          </a:p>
        </p:txBody>
      </p:sp>
    </p:spTree>
    <p:extLst>
      <p:ext uri="{BB962C8B-B14F-4D97-AF65-F5344CB8AC3E}">
        <p14:creationId xmlns:p14="http://schemas.microsoft.com/office/powerpoint/2010/main" val="81714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This “Welcome” page would be best presented to</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students as if it were a lens into their state of mind. In other words, the students should be encouraged to respond in a way that highlights the present -- where they are in life -- and what factors are occupying their thoughts at this time. The</a:t>
            </a:r>
            <a:r>
              <a:rPr lang="en-US" sz="1200" i="1" kern="1200" baseline="0" dirty="0">
                <a:solidFill>
                  <a:schemeClr val="tx1"/>
                </a:solidFill>
                <a:effectLst/>
                <a:latin typeface="+mn-lt"/>
                <a:ea typeface="+mn-ea"/>
                <a:cs typeface="+mn-cs"/>
              </a:rPr>
              <a:t> previous</a:t>
            </a:r>
            <a:r>
              <a:rPr lang="en-US" sz="1200" i="1" kern="1200" dirty="0">
                <a:solidFill>
                  <a:schemeClr val="tx1"/>
                </a:solidFill>
                <a:effectLst/>
                <a:latin typeface="+mn-lt"/>
                <a:ea typeface="+mn-ea"/>
                <a:cs typeface="+mn-cs"/>
              </a:rPr>
              <a:t> questions should help</a:t>
            </a:r>
            <a:r>
              <a:rPr lang="en-US" sz="1200" i="1" kern="1200" baseline="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students to produce a</a:t>
            </a:r>
            <a:r>
              <a:rPr lang="en-US" sz="1200" i="1" kern="1200" baseline="0" dirty="0">
                <a:solidFill>
                  <a:schemeClr val="tx1"/>
                </a:solidFill>
                <a:effectLst/>
                <a:latin typeface="+mn-lt"/>
                <a:ea typeface="+mn-ea"/>
                <a:cs typeface="+mn-cs"/>
              </a:rPr>
              <a:t> more</a:t>
            </a:r>
            <a:r>
              <a:rPr lang="en-US" sz="1200" i="1" kern="1200" dirty="0">
                <a:solidFill>
                  <a:schemeClr val="tx1"/>
                </a:solidFill>
                <a:effectLst/>
                <a:latin typeface="+mn-lt"/>
                <a:ea typeface="+mn-ea"/>
                <a:cs typeface="+mn-cs"/>
              </a:rPr>
              <a:t> elaborate answer on this page. You may model by</a:t>
            </a:r>
            <a:r>
              <a:rPr lang="en-US" sz="1200" i="1" kern="1200" baseline="0" dirty="0">
                <a:solidFill>
                  <a:schemeClr val="tx1"/>
                </a:solidFill>
                <a:effectLst/>
                <a:latin typeface="+mn-lt"/>
                <a:ea typeface="+mn-ea"/>
                <a:cs typeface="+mn-cs"/>
              </a:rPr>
              <a:t> writing or describing your own description of where you are at in your life.</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welcome page is designed for all to reflect on welcoming stages in their academic and personal lives. </a:t>
            </a:r>
            <a:endParaRPr lang="en-US" dirty="0">
              <a:effectLst/>
            </a:endParaRPr>
          </a:p>
          <a:p>
            <a:r>
              <a:rPr lang="en-US" sz="1200" kern="1200" dirty="0">
                <a:solidFill>
                  <a:schemeClr val="tx1"/>
                </a:solidFill>
                <a:effectLst/>
                <a:latin typeface="+mn-lt"/>
                <a:ea typeface="+mn-ea"/>
                <a:cs typeface="+mn-cs"/>
              </a:rPr>
              <a:t>Extend the life of this activity as a future reflection piece – for them to revisit and reflect upon -- after they complete the workshops, or even after high school and beyond. </a:t>
            </a:r>
            <a:endParaRPr lang="en-US" dirty="0">
              <a:effectLst/>
            </a:endParaRPr>
          </a:p>
          <a:p>
            <a:endParaRPr lang="en-US" i="1" dirty="0">
              <a:effectLst/>
            </a:endParaRPr>
          </a:p>
        </p:txBody>
      </p:sp>
      <p:sp>
        <p:nvSpPr>
          <p:cNvPr id="4" name="Slide Number Placeholder 3"/>
          <p:cNvSpPr>
            <a:spLocks noGrp="1"/>
          </p:cNvSpPr>
          <p:nvPr>
            <p:ph type="sldNum" sz="quarter" idx="10"/>
          </p:nvPr>
        </p:nvSpPr>
        <p:spPr/>
        <p:txBody>
          <a:bodyPr/>
          <a:lstStyle/>
          <a:p>
            <a:fld id="{9A8D646A-7141-7A4A-99CA-03479E84EE5A}" type="slidenum">
              <a:rPr lang="en-US" smtClean="0"/>
              <a:t>3</a:t>
            </a:fld>
            <a:endParaRPr lang="en-US"/>
          </a:p>
        </p:txBody>
      </p:sp>
    </p:spTree>
    <p:extLst>
      <p:ext uri="{BB962C8B-B14F-4D97-AF65-F5344CB8AC3E}">
        <p14:creationId xmlns:p14="http://schemas.microsoft.com/office/powerpoint/2010/main" val="2070313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academic track on page 6 of the student</a:t>
            </a:r>
            <a:r>
              <a:rPr lang="en-US" sz="1200" kern="1200" baseline="0" dirty="0">
                <a:solidFill>
                  <a:schemeClr val="tx1"/>
                </a:solidFill>
                <a:effectLst/>
                <a:latin typeface="+mn-lt"/>
                <a:ea typeface="+mn-ea"/>
                <a:cs typeface="+mn-cs"/>
              </a:rPr>
              <a:t> book allows you to see where you are at and think about what you need to get ready for the next level in your school. </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middle school students, it is important to acknowledge that they are in Secondary School now, and that what they do in middle school counts for their future academic tracks.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high school students, the diagram can demonstrate to them that they need to take actions now that will impact their career choices in the not too distant future. </a:t>
            </a:r>
            <a:endParaRPr lang="en-US" dirty="0"/>
          </a:p>
          <a:p>
            <a:r>
              <a:rPr lang="en-US" sz="1200" kern="1200" dirty="0">
                <a:solidFill>
                  <a:schemeClr val="tx1"/>
                </a:solidFill>
                <a:effectLst/>
                <a:latin typeface="+mn-lt"/>
                <a:ea typeface="+mn-ea"/>
                <a:cs typeface="+mn-cs"/>
              </a:rPr>
              <a:t>Advise students that they should be getting ready for each next step in their level of schooling and for post graduation when they can go on to study their careers. Share with students that they can attend colleges, universities, or trade schools in order to pursue a career, that when employed, will help them support themselves and help them realize their life goals. </a:t>
            </a:r>
            <a:endParaRPr lang="en-US" dirty="0"/>
          </a:p>
          <a:p>
            <a:r>
              <a:rPr lang="en-US" sz="1200" kern="1200" baseline="0" dirty="0">
                <a:solidFill>
                  <a:schemeClr val="tx1"/>
                </a:solidFill>
                <a:effectLst/>
                <a:latin typeface="+mn-lt"/>
                <a:ea typeface="+mn-ea"/>
                <a:cs typeface="+mn-cs"/>
              </a:rPr>
              <a:t>ling.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A8D646A-7141-7A4A-99CA-03479E84EE5A}" type="slidenum">
              <a:rPr lang="en-US" smtClean="0"/>
              <a:t>4</a:t>
            </a:fld>
            <a:endParaRPr lang="en-US"/>
          </a:p>
        </p:txBody>
      </p:sp>
    </p:spTree>
    <p:extLst>
      <p:ext uri="{BB962C8B-B14F-4D97-AF65-F5344CB8AC3E}">
        <p14:creationId xmlns:p14="http://schemas.microsoft.com/office/powerpoint/2010/main" val="1478432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an opportunity to give students some exposure to the topics that will be addressed in this book and to listen to their peers’ opinions. An Anticipation Guide is designed to pique students’ interests about an upcoming reading and can serve to provide a personal response to topics that will later be addressed. Not only do they connect their own perspectives about the topic, but also they may become curious about it. </a:t>
            </a:r>
            <a:endParaRPr lang="en-US" dirty="0"/>
          </a:p>
          <a:p>
            <a:r>
              <a:rPr lang="en-US" sz="1200" kern="1200" dirty="0">
                <a:solidFill>
                  <a:schemeClr val="tx1"/>
                </a:solidFill>
                <a:effectLst/>
                <a:latin typeface="+mn-lt"/>
                <a:ea typeface="+mn-ea"/>
                <a:cs typeface="+mn-cs"/>
              </a:rPr>
              <a:t>Read each statement together or ask them to respond individually, unless there are language barriers that a pair/share combination of pupils would bene t from. Ask students to check off whether they agree or disagree to each Academic and Value Statement. After giving the students a few minutes to answer, take a poll for each answer by asking them to raise their hands and invite volunteers to explain their answers. Accommodations: Read each one aloud and clarify the intention of each statement. Check any vocabulary needed to be explained for English language learners. </a:t>
            </a:r>
            <a:endParaRPr lang="en-US" dirty="0"/>
          </a:p>
          <a:p>
            <a:endParaRPr lang="en-US" dirty="0"/>
          </a:p>
        </p:txBody>
      </p:sp>
      <p:sp>
        <p:nvSpPr>
          <p:cNvPr id="4" name="Slide Number Placeholder 3"/>
          <p:cNvSpPr>
            <a:spLocks noGrp="1"/>
          </p:cNvSpPr>
          <p:nvPr>
            <p:ph type="sldNum" sz="quarter" idx="10"/>
          </p:nvPr>
        </p:nvSpPr>
        <p:spPr/>
        <p:txBody>
          <a:bodyPr/>
          <a:lstStyle/>
          <a:p>
            <a:fld id="{9A8D646A-7141-7A4A-99CA-03479E84EE5A}" type="slidenum">
              <a:rPr lang="en-US" smtClean="0"/>
              <a:t>6</a:t>
            </a:fld>
            <a:endParaRPr lang="en-US"/>
          </a:p>
        </p:txBody>
      </p:sp>
    </p:spTree>
    <p:extLst>
      <p:ext uri="{BB962C8B-B14F-4D97-AF65-F5344CB8AC3E}">
        <p14:creationId xmlns:p14="http://schemas.microsoft.com/office/powerpoint/2010/main" val="2118971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a:t>
            </a:r>
            <a:r>
              <a:rPr lang="en-US" baseline="0" dirty="0"/>
              <a:t> its hard to begin to answer a question that could have different answers.  </a:t>
            </a:r>
            <a:r>
              <a:rPr lang="en-US" dirty="0"/>
              <a:t>Use this to model to show how students can answer these.</a:t>
            </a:r>
          </a:p>
          <a:p>
            <a:r>
              <a:rPr lang="en-US" dirty="0"/>
              <a:t>Ask</a:t>
            </a:r>
            <a:r>
              <a:rPr lang="en-US" baseline="0" dirty="0"/>
              <a:t> students to think about their answer to this, share with a shoulder partner, and then share it together if this will scaffold their more independent responses to the rest of the questions.</a:t>
            </a:r>
            <a:endParaRPr lang="en-US" dirty="0"/>
          </a:p>
        </p:txBody>
      </p:sp>
      <p:sp>
        <p:nvSpPr>
          <p:cNvPr id="4" name="Slide Number Placeholder 3"/>
          <p:cNvSpPr>
            <a:spLocks noGrp="1"/>
          </p:cNvSpPr>
          <p:nvPr>
            <p:ph type="sldNum" sz="quarter" idx="10"/>
          </p:nvPr>
        </p:nvSpPr>
        <p:spPr/>
        <p:txBody>
          <a:bodyPr/>
          <a:lstStyle/>
          <a:p>
            <a:fld id="{9A8D646A-7141-7A4A-99CA-03479E84EE5A}" type="slidenum">
              <a:rPr lang="en-US" smtClean="0"/>
              <a:t>7</a:t>
            </a:fld>
            <a:endParaRPr lang="en-US"/>
          </a:p>
        </p:txBody>
      </p:sp>
    </p:spTree>
    <p:extLst>
      <p:ext uri="{BB962C8B-B14F-4D97-AF65-F5344CB8AC3E}">
        <p14:creationId xmlns:p14="http://schemas.microsoft.com/office/powerpoint/2010/main" val="18666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THIS IS WHERE MANY</a:t>
            </a:r>
            <a:r>
              <a:rPr lang="en-US" sz="1200" b="1" kern="1200" baseline="0" dirty="0">
                <a:solidFill>
                  <a:schemeClr val="tx1"/>
                </a:solidFill>
                <a:effectLst/>
                <a:latin typeface="+mn-lt"/>
                <a:ea typeface="+mn-ea"/>
                <a:cs typeface="+mn-cs"/>
              </a:rPr>
              <a:t> STUDENTS WILL REALIZE ALL THAT LIES AHEAD AND HOW THEY WILL BE ABLE TO TAKE STEPS TO MAKE THEIR GOALS AND PLANS!</a:t>
            </a: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Page 3 in the student book displays a graphic of the continuum and a check list so that students may indicate by marking which statements apply to their thoughts and/or actions in their process and progress preparing for graduation and college. Share with students that the largest number (between 1 and 5) they can check off on the list of questions correlates directly with where they fall in the Stages of the College Preparedness Continuum.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a:t>
            </a:r>
            <a:r>
              <a:rPr lang="en-US" sz="1200" kern="1200" baseline="0" dirty="0">
                <a:solidFill>
                  <a:schemeClr val="tx1"/>
                </a:solidFill>
                <a:effectLst/>
                <a:latin typeface="+mn-lt"/>
                <a:ea typeface="+mn-ea"/>
                <a:cs typeface="+mn-cs"/>
              </a:rPr>
              <a:t> support English Language learners, read each stage and pause to clarify what each step or activity means. </a:t>
            </a:r>
            <a:endParaRPr lang="en-US" dirty="0"/>
          </a:p>
          <a:p>
            <a:r>
              <a:rPr lang="en-US" sz="1200" b="1" kern="1200" dirty="0">
                <a:solidFill>
                  <a:schemeClr val="tx1"/>
                </a:solidFill>
                <a:effectLst/>
                <a:latin typeface="+mn-lt"/>
                <a:ea typeface="+mn-ea"/>
                <a:cs typeface="+mn-cs"/>
              </a:rPr>
              <a:t>Discussion of Continuum after self evaluation: </a:t>
            </a:r>
            <a:endParaRPr lang="en-US" dirty="0"/>
          </a:p>
          <a:p>
            <a:r>
              <a:rPr lang="en-US" sz="1200" kern="1200" dirty="0">
                <a:solidFill>
                  <a:schemeClr val="tx1"/>
                </a:solidFill>
                <a:effectLst/>
                <a:latin typeface="+mn-lt"/>
                <a:ea typeface="+mn-ea"/>
                <a:cs typeface="+mn-cs"/>
              </a:rPr>
              <a:t>Segue with the idea that the time leading to graduation includes the plans for students’ lives after graduation. After the discussion, reference the inside back cover of the student book for the correlation of the continuum stages. Some of the tasks and suggestions on the CCRC will be </a:t>
            </a:r>
            <a:r>
              <a:rPr lang="en-US" sz="1200" kern="1200" dirty="0" err="1">
                <a:solidFill>
                  <a:schemeClr val="tx1"/>
                </a:solidFill>
                <a:effectLst/>
                <a:latin typeface="+mn-lt"/>
                <a:ea typeface="+mn-ea"/>
                <a:cs typeface="+mn-cs"/>
              </a:rPr>
              <a:t>specifIc</a:t>
            </a:r>
            <a:r>
              <a:rPr lang="en-US" sz="1200" kern="1200" dirty="0">
                <a:solidFill>
                  <a:schemeClr val="tx1"/>
                </a:solidFill>
                <a:effectLst/>
                <a:latin typeface="+mn-lt"/>
                <a:ea typeface="+mn-ea"/>
                <a:cs typeface="+mn-cs"/>
              </a:rPr>
              <a:t> to actions relating to college and others will be activities that should make their high school a better experience for them. </a:t>
            </a:r>
            <a:endParaRPr lang="en-US" dirty="0"/>
          </a:p>
          <a:p>
            <a:endParaRPr lang="en-US" dirty="0"/>
          </a:p>
        </p:txBody>
      </p:sp>
      <p:sp>
        <p:nvSpPr>
          <p:cNvPr id="4" name="Slide Number Placeholder 3"/>
          <p:cNvSpPr>
            <a:spLocks noGrp="1"/>
          </p:cNvSpPr>
          <p:nvPr>
            <p:ph type="sldNum" sz="quarter" idx="10"/>
          </p:nvPr>
        </p:nvSpPr>
        <p:spPr/>
        <p:txBody>
          <a:bodyPr/>
          <a:lstStyle/>
          <a:p>
            <a:fld id="{9A8D646A-7141-7A4A-99CA-03479E84EE5A}" type="slidenum">
              <a:rPr lang="en-US" smtClean="0"/>
              <a:t>8</a:t>
            </a:fld>
            <a:endParaRPr lang="en-US"/>
          </a:p>
        </p:txBody>
      </p:sp>
    </p:spTree>
    <p:extLst>
      <p:ext uri="{BB962C8B-B14F-4D97-AF65-F5344CB8AC3E}">
        <p14:creationId xmlns:p14="http://schemas.microsoft.com/office/powerpoint/2010/main" val="905738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Nothing</a:t>
            </a:r>
            <a:r>
              <a:rPr lang="en-US" baseline="0" dirty="0"/>
              <a:t> has to be done in one day, and assure students they should have time to begin to work on their action plans.  This program will support the steps needed to be taken so that they can maximize their success!</a:t>
            </a:r>
            <a:endParaRPr lang="en-US" dirty="0"/>
          </a:p>
        </p:txBody>
      </p:sp>
      <p:sp>
        <p:nvSpPr>
          <p:cNvPr id="4" name="Slide Number Placeholder 3"/>
          <p:cNvSpPr>
            <a:spLocks noGrp="1"/>
          </p:cNvSpPr>
          <p:nvPr>
            <p:ph type="sldNum" sz="quarter" idx="10"/>
          </p:nvPr>
        </p:nvSpPr>
        <p:spPr/>
        <p:txBody>
          <a:bodyPr/>
          <a:lstStyle/>
          <a:p>
            <a:fld id="{9A8D646A-7141-7A4A-99CA-03479E84EE5A}" type="slidenum">
              <a:rPr lang="en-US" smtClean="0"/>
              <a:t>11</a:t>
            </a:fld>
            <a:endParaRPr lang="en-US"/>
          </a:p>
        </p:txBody>
      </p:sp>
    </p:spTree>
    <p:extLst>
      <p:ext uri="{BB962C8B-B14F-4D97-AF65-F5344CB8AC3E}">
        <p14:creationId xmlns:p14="http://schemas.microsoft.com/office/powerpoint/2010/main" val="29469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After the previous discussion from</a:t>
            </a:r>
            <a:r>
              <a:rPr lang="en-US" sz="1200" kern="1200" baseline="0" dirty="0">
                <a:solidFill>
                  <a:schemeClr val="tx1"/>
                </a:solidFill>
                <a:effectLst/>
                <a:latin typeface="+mn-lt"/>
                <a:ea typeface="+mn-ea"/>
                <a:cs typeface="+mn-cs"/>
              </a:rPr>
              <a:t> the items on the college and career readiness continuum</a:t>
            </a:r>
            <a:r>
              <a:rPr lang="en-US" sz="1200" kern="1200" dirty="0">
                <a:solidFill>
                  <a:schemeClr val="tx1"/>
                </a:solidFill>
                <a:effectLst/>
                <a:latin typeface="+mn-lt"/>
                <a:ea typeface="+mn-ea"/>
                <a:cs typeface="+mn-cs"/>
              </a:rPr>
              <a:t>, read the Reflection prompt on page 9 of student IDEAS book. Ask students to spend 3-5 minutes thinking and writing their answers in about 30 words or less. Clarify that it is a two-part question. </a:t>
            </a:r>
            <a:endParaRPr lang="en-US" dirty="0"/>
          </a:p>
          <a:p>
            <a:r>
              <a:rPr lang="en-US" sz="1200" kern="1200" dirty="0">
                <a:solidFill>
                  <a:schemeClr val="tx1"/>
                </a:solidFill>
                <a:effectLst/>
                <a:latin typeface="+mn-lt"/>
                <a:ea typeface="+mn-ea"/>
                <a:cs typeface="+mn-cs"/>
              </a:rPr>
              <a:t>Have them share with a peer in the class for about 30 seconds and then invite the group to volunteer their answers as a group discussion.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 workshop setting,</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if time allows, document and digest what student responses are, so they can notice how similar or different their peers thinking is from their own. On a chart, have them share out and document as bulleted points the “definition of success”. Separate out life and career success objectives. See</a:t>
            </a:r>
            <a:r>
              <a:rPr lang="en-US" sz="1200" kern="1200" baseline="0" dirty="0">
                <a:solidFill>
                  <a:schemeClr val="tx1"/>
                </a:solidFill>
                <a:effectLst/>
                <a:latin typeface="+mn-lt"/>
                <a:ea typeface="+mn-ea"/>
                <a:cs typeface="+mn-cs"/>
              </a:rPr>
              <a:t> facilitator guide for </a:t>
            </a:r>
            <a:r>
              <a:rPr lang="en-US" sz="1200" kern="1200" dirty="0">
                <a:solidFill>
                  <a:schemeClr val="tx1"/>
                </a:solidFill>
                <a:effectLst/>
                <a:latin typeface="+mn-lt"/>
                <a:ea typeface="+mn-ea"/>
                <a:cs typeface="+mn-cs"/>
              </a:rPr>
              <a:t>some examples of possible answers given by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students: </a:t>
            </a:r>
            <a:r>
              <a:rPr lang="en-US" sz="1200"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What does being successful mean to you - (in both your life and in your career?) </a:t>
            </a:r>
            <a:endParaRPr lang="en-US" dirty="0"/>
          </a:p>
          <a:p>
            <a:endParaRPr lang="en-US" dirty="0"/>
          </a:p>
        </p:txBody>
      </p:sp>
      <p:sp>
        <p:nvSpPr>
          <p:cNvPr id="4" name="Slide Number Placeholder 3"/>
          <p:cNvSpPr>
            <a:spLocks noGrp="1"/>
          </p:cNvSpPr>
          <p:nvPr>
            <p:ph type="sldNum" sz="quarter" idx="10"/>
          </p:nvPr>
        </p:nvSpPr>
        <p:spPr/>
        <p:txBody>
          <a:bodyPr/>
          <a:lstStyle/>
          <a:p>
            <a:fld id="{9A8D646A-7141-7A4A-99CA-03479E84EE5A}" type="slidenum">
              <a:rPr lang="en-US" smtClean="0"/>
              <a:t>12</a:t>
            </a:fld>
            <a:endParaRPr lang="en-US"/>
          </a:p>
        </p:txBody>
      </p:sp>
    </p:spTree>
    <p:extLst>
      <p:ext uri="{BB962C8B-B14F-4D97-AF65-F5344CB8AC3E}">
        <p14:creationId xmlns:p14="http://schemas.microsoft.com/office/powerpoint/2010/main" val="1374440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B61128-990F-D145-BCC5-B3CD4879BEFD}" type="datetimeFigureOut">
              <a:rPr lang="en-US" smtClean="0"/>
              <a:t>5/3/22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2651685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B61128-990F-D145-BCC5-B3CD4879BEFD}" type="datetimeFigureOut">
              <a:rPr lang="en-US" smtClean="0"/>
              <a:t>5/3/22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1058682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B61128-990F-D145-BCC5-B3CD4879BEFD}" type="datetimeFigureOut">
              <a:rPr lang="en-US" smtClean="0"/>
              <a:t>5/3/22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2171949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B61128-990F-D145-BCC5-B3CD4879BEFD}" type="datetimeFigureOut">
              <a:rPr lang="en-US" smtClean="0"/>
              <a:t>5/3/22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3010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B61128-990F-D145-BCC5-B3CD4879BEFD}" type="datetimeFigureOut">
              <a:rPr lang="en-US" smtClean="0"/>
              <a:t>5/3/22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2504610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B61128-990F-D145-BCC5-B3CD4879BEFD}" type="datetimeFigureOut">
              <a:rPr lang="en-US" smtClean="0"/>
              <a:t>5/3/22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1455846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B61128-990F-D145-BCC5-B3CD4879BEFD}" type="datetimeFigureOut">
              <a:rPr lang="en-US" smtClean="0"/>
              <a:t>5/3/22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3248956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B61128-990F-D145-BCC5-B3CD4879BEFD}" type="datetimeFigureOut">
              <a:rPr lang="en-US" smtClean="0"/>
              <a:t>5/3/22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521509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B61128-990F-D145-BCC5-B3CD4879BEFD}" type="datetimeFigureOut">
              <a:rPr lang="en-US" smtClean="0"/>
              <a:t>5/3/22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13849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400"/>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B61128-990F-D145-BCC5-B3CD4879BEFD}" type="datetimeFigureOut">
              <a:rPr lang="en-US" smtClean="0"/>
              <a:t>5/3/22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1625554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B61128-990F-D145-BCC5-B3CD4879BEFD}" type="datetimeFigureOut">
              <a:rPr lang="en-US" smtClean="0"/>
              <a:t>5/3/22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EF832A-1647-0441-A0E0-CB59642A42AB}" type="slidenum">
              <a:rPr lang="en-US" smtClean="0"/>
              <a:t>‹#›</a:t>
            </a:fld>
            <a:endParaRPr lang="en-US"/>
          </a:p>
        </p:txBody>
      </p:sp>
    </p:spTree>
    <p:extLst>
      <p:ext uri="{BB962C8B-B14F-4D97-AF65-F5344CB8AC3E}">
        <p14:creationId xmlns:p14="http://schemas.microsoft.com/office/powerpoint/2010/main" val="2721292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fld id="{5AB61128-990F-D145-BCC5-B3CD4879BEFD}" type="datetimeFigureOut">
              <a:rPr lang="en-US" smtClean="0"/>
              <a:t>5/3/22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1" y="4767264"/>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fld id="{F7EF832A-1647-0441-A0E0-CB59642A42AB}" type="slidenum">
              <a:rPr lang="en-US" smtClean="0"/>
              <a:t>‹#›</a:t>
            </a:fld>
            <a:endParaRPr lang="en-US"/>
          </a:p>
        </p:txBody>
      </p:sp>
    </p:spTree>
    <p:extLst>
      <p:ext uri="{BB962C8B-B14F-4D97-AF65-F5344CB8AC3E}">
        <p14:creationId xmlns:p14="http://schemas.microsoft.com/office/powerpoint/2010/main" val="3436186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181" rtl="0" eaLnBrk="1" latinLnBrk="0" hangingPunct="1">
        <a:spcBef>
          <a:spcPct val="0"/>
        </a:spcBef>
        <a:buNone/>
        <a:defRPr sz="4400" kern="1200">
          <a:solidFill>
            <a:schemeClr val="tx1"/>
          </a:solidFill>
          <a:latin typeface="+mj-lt"/>
          <a:ea typeface="+mj-ea"/>
          <a:cs typeface="+mj-cs"/>
        </a:defRPr>
      </a:lvl1pPr>
    </p:titleStyle>
    <p:bodyStyle>
      <a:lvl1pPr marL="342886" indent="-342886" algn="l" defTabSz="457181" rtl="0" eaLnBrk="1" latinLnBrk="0" hangingPunct="1">
        <a:spcBef>
          <a:spcPct val="20000"/>
        </a:spcBef>
        <a:buFont typeface="Arial"/>
        <a:buChar char="•"/>
        <a:defRPr sz="3200" kern="1200">
          <a:solidFill>
            <a:schemeClr val="tx1"/>
          </a:solidFill>
          <a:latin typeface="+mn-lt"/>
          <a:ea typeface="+mn-ea"/>
          <a:cs typeface="+mn-cs"/>
        </a:defRPr>
      </a:lvl1pPr>
      <a:lvl2pPr marL="742919" indent="-285738" algn="l" defTabSz="457181" rtl="0" eaLnBrk="1" latinLnBrk="0" hangingPunct="1">
        <a:spcBef>
          <a:spcPct val="20000"/>
        </a:spcBef>
        <a:buFont typeface="Arial"/>
        <a:buChar char="–"/>
        <a:defRPr sz="2800" kern="1200">
          <a:solidFill>
            <a:schemeClr val="tx1"/>
          </a:solidFill>
          <a:latin typeface="+mn-lt"/>
          <a:ea typeface="+mn-ea"/>
          <a:cs typeface="+mn-cs"/>
        </a:defRPr>
      </a:lvl2pPr>
      <a:lvl3pPr marL="1142952" indent="-228591" algn="l" defTabSz="457181" rtl="0" eaLnBrk="1" latinLnBrk="0" hangingPunct="1">
        <a:spcBef>
          <a:spcPct val="20000"/>
        </a:spcBef>
        <a:buFont typeface="Arial"/>
        <a:buChar char="•"/>
        <a:defRPr sz="2400" kern="1200">
          <a:solidFill>
            <a:schemeClr val="tx1"/>
          </a:solidFill>
          <a:latin typeface="+mn-lt"/>
          <a:ea typeface="+mn-ea"/>
          <a:cs typeface="+mn-cs"/>
        </a:defRPr>
      </a:lvl3pPr>
      <a:lvl4pPr marL="1600134" indent="-228591" algn="l" defTabSz="457181" rtl="0" eaLnBrk="1" latinLnBrk="0" hangingPunct="1">
        <a:spcBef>
          <a:spcPct val="20000"/>
        </a:spcBef>
        <a:buFont typeface="Arial"/>
        <a:buChar char="–"/>
        <a:defRPr sz="2000" kern="1200">
          <a:solidFill>
            <a:schemeClr val="tx1"/>
          </a:solidFill>
          <a:latin typeface="+mn-lt"/>
          <a:ea typeface="+mn-ea"/>
          <a:cs typeface="+mn-cs"/>
        </a:defRPr>
      </a:lvl4pPr>
      <a:lvl5pPr marL="2057314" indent="-228591" algn="l" defTabSz="457181" rtl="0" eaLnBrk="1" latinLnBrk="0" hangingPunct="1">
        <a:spcBef>
          <a:spcPct val="20000"/>
        </a:spcBef>
        <a:buFont typeface="Arial"/>
        <a:buChar char="»"/>
        <a:defRPr sz="2000" kern="1200">
          <a:solidFill>
            <a:schemeClr val="tx1"/>
          </a:solidFill>
          <a:latin typeface="+mn-lt"/>
          <a:ea typeface="+mn-ea"/>
          <a:cs typeface="+mn-cs"/>
        </a:defRPr>
      </a:lvl5pPr>
      <a:lvl6pPr marL="2514495" indent="-228591" algn="l" defTabSz="457181" rtl="0" eaLnBrk="1" latinLnBrk="0" hangingPunct="1">
        <a:spcBef>
          <a:spcPct val="20000"/>
        </a:spcBef>
        <a:buFont typeface="Arial"/>
        <a:buChar char="•"/>
        <a:defRPr sz="2000" kern="1200">
          <a:solidFill>
            <a:schemeClr val="tx1"/>
          </a:solidFill>
          <a:latin typeface="+mn-lt"/>
          <a:ea typeface="+mn-ea"/>
          <a:cs typeface="+mn-cs"/>
        </a:defRPr>
      </a:lvl6pPr>
      <a:lvl7pPr marL="2971676" indent="-228591" algn="l" defTabSz="457181" rtl="0" eaLnBrk="1" latinLnBrk="0" hangingPunct="1">
        <a:spcBef>
          <a:spcPct val="20000"/>
        </a:spcBef>
        <a:buFont typeface="Arial"/>
        <a:buChar char="•"/>
        <a:defRPr sz="2000" kern="1200">
          <a:solidFill>
            <a:schemeClr val="tx1"/>
          </a:solidFill>
          <a:latin typeface="+mn-lt"/>
          <a:ea typeface="+mn-ea"/>
          <a:cs typeface="+mn-cs"/>
        </a:defRPr>
      </a:lvl7pPr>
      <a:lvl8pPr marL="3428857" indent="-228591" algn="l" defTabSz="457181" rtl="0" eaLnBrk="1" latinLnBrk="0" hangingPunct="1">
        <a:spcBef>
          <a:spcPct val="20000"/>
        </a:spcBef>
        <a:buFont typeface="Arial"/>
        <a:buChar char="•"/>
        <a:defRPr sz="2000" kern="1200">
          <a:solidFill>
            <a:schemeClr val="tx1"/>
          </a:solidFill>
          <a:latin typeface="+mn-lt"/>
          <a:ea typeface="+mn-ea"/>
          <a:cs typeface="+mn-cs"/>
        </a:defRPr>
      </a:lvl8pPr>
      <a:lvl9pPr marL="3886038" indent="-228591" algn="l" defTabSz="45718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2" algn="l" defTabSz="457181" rtl="0" eaLnBrk="1" latinLnBrk="0" hangingPunct="1">
        <a:defRPr sz="1800" kern="1200">
          <a:solidFill>
            <a:schemeClr val="tx1"/>
          </a:solidFill>
          <a:latin typeface="+mn-lt"/>
          <a:ea typeface="+mn-ea"/>
          <a:cs typeface="+mn-cs"/>
        </a:defRPr>
      </a:lvl3pPr>
      <a:lvl4pPr marL="1371543" algn="l" defTabSz="457181" rtl="0" eaLnBrk="1" latinLnBrk="0" hangingPunct="1">
        <a:defRPr sz="1800" kern="1200">
          <a:solidFill>
            <a:schemeClr val="tx1"/>
          </a:solidFill>
          <a:latin typeface="+mn-lt"/>
          <a:ea typeface="+mn-ea"/>
          <a:cs typeface="+mn-cs"/>
        </a:defRPr>
      </a:lvl4pPr>
      <a:lvl5pPr marL="1828724" algn="l" defTabSz="457181" rtl="0" eaLnBrk="1" latinLnBrk="0" hangingPunct="1">
        <a:defRPr sz="1800" kern="1200">
          <a:solidFill>
            <a:schemeClr val="tx1"/>
          </a:solidFill>
          <a:latin typeface="+mn-lt"/>
          <a:ea typeface="+mn-ea"/>
          <a:cs typeface="+mn-cs"/>
        </a:defRPr>
      </a:lvl5pPr>
      <a:lvl6pPr marL="2285905" algn="l" defTabSz="457181" rtl="0" eaLnBrk="1" latinLnBrk="0" hangingPunct="1">
        <a:defRPr sz="1800" kern="1200">
          <a:solidFill>
            <a:schemeClr val="tx1"/>
          </a:solidFill>
          <a:latin typeface="+mn-lt"/>
          <a:ea typeface="+mn-ea"/>
          <a:cs typeface="+mn-cs"/>
        </a:defRPr>
      </a:lvl6pPr>
      <a:lvl7pPr marL="2743086" algn="l" defTabSz="457181" rtl="0" eaLnBrk="1" latinLnBrk="0" hangingPunct="1">
        <a:defRPr sz="1800" kern="1200">
          <a:solidFill>
            <a:schemeClr val="tx1"/>
          </a:solidFill>
          <a:latin typeface="+mn-lt"/>
          <a:ea typeface="+mn-ea"/>
          <a:cs typeface="+mn-cs"/>
        </a:defRPr>
      </a:lvl7pPr>
      <a:lvl8pPr marL="3200266" algn="l" defTabSz="457181" rtl="0" eaLnBrk="1" latinLnBrk="0" hangingPunct="1">
        <a:defRPr sz="1800" kern="1200">
          <a:solidFill>
            <a:schemeClr val="tx1"/>
          </a:solidFill>
          <a:latin typeface="+mn-lt"/>
          <a:ea typeface="+mn-ea"/>
          <a:cs typeface="+mn-cs"/>
        </a:defRPr>
      </a:lvl8pPr>
      <a:lvl9pPr marL="3657448" algn="l" defTabSz="45718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emf"/><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0.emf"/><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emf"/><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0.emf"/><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emf"/><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p:cNvPicPr>
            <a:picLocks noGrp="1" noChangeAspect="1"/>
          </p:cNvPicPr>
          <p:nvPr>
            <p:ph type="pic" idx="1"/>
          </p:nvPr>
        </p:nvPicPr>
        <p:blipFill rotWithShape="1">
          <a:blip r:embed="rId3">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4" name="Rectangle 23"/>
          <p:cNvSpPr/>
          <p:nvPr/>
        </p:nvSpPr>
        <p:spPr>
          <a:xfrm>
            <a:off x="1026710" y="698616"/>
            <a:ext cx="7066608" cy="3499062"/>
          </a:xfrm>
          <a:prstGeom prst="rect">
            <a:avLst/>
          </a:pr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0" y="4359126"/>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0" y="4369286"/>
            <a:ext cx="8792877" cy="523220"/>
          </a:xfrm>
          <a:prstGeom prst="rect">
            <a:avLst/>
          </a:prstGeom>
          <a:noFill/>
        </p:spPr>
        <p:txBody>
          <a:bodyPr wrap="square" rtlCol="0">
            <a:spAutoFit/>
          </a:bodyPr>
          <a:lstStyle/>
          <a:p>
            <a:pPr algn="r"/>
            <a:r>
              <a:rPr lang="en-US" sz="2800" b="1" dirty="0">
                <a:solidFill>
                  <a:schemeClr val="bg1"/>
                </a:solidFill>
                <a:latin typeface="Arial"/>
                <a:cs typeface="Arial"/>
              </a:rPr>
              <a:t>INTRODUCTION</a:t>
            </a:r>
          </a:p>
        </p:txBody>
      </p:sp>
      <p:sp>
        <p:nvSpPr>
          <p:cNvPr id="32" name="Rectangle 31"/>
          <p:cNvSpPr/>
          <p:nvPr/>
        </p:nvSpPr>
        <p:spPr>
          <a:xfrm>
            <a:off x="0" y="4768130"/>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32201" y="2313014"/>
            <a:ext cx="1285532" cy="1841612"/>
          </a:xfrm>
          <a:prstGeom prst="rect">
            <a:avLst/>
          </a:prstGeom>
        </p:spPr>
      </p:pic>
      <p:pic>
        <p:nvPicPr>
          <p:cNvPr id="34" name="Picture 3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64185" y="747642"/>
            <a:ext cx="1292805" cy="1532669"/>
          </a:xfrm>
          <a:prstGeom prst="rect">
            <a:avLst/>
          </a:prstGeom>
        </p:spPr>
      </p:pic>
      <p:pic>
        <p:nvPicPr>
          <p:cNvPr id="35" name="Picture 3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860781" y="747642"/>
            <a:ext cx="2178724" cy="3406984"/>
          </a:xfrm>
          <a:prstGeom prst="rect">
            <a:avLst/>
          </a:prstGeom>
        </p:spPr>
      </p:pic>
      <p:pic>
        <p:nvPicPr>
          <p:cNvPr id="36" name="Picture 35"/>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796917" y="742666"/>
            <a:ext cx="1020816" cy="1532669"/>
          </a:xfrm>
          <a:prstGeom prst="rect">
            <a:avLst/>
          </a:prstGeom>
        </p:spPr>
      </p:pic>
      <p:pic>
        <p:nvPicPr>
          <p:cNvPr id="37" name="Picture 36"/>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464185" y="2313013"/>
            <a:ext cx="1028105" cy="1841612"/>
          </a:xfrm>
          <a:prstGeom prst="rect">
            <a:avLst/>
          </a:prstGeom>
        </p:spPr>
      </p:pic>
      <p:pic>
        <p:nvPicPr>
          <p:cNvPr id="3" name="Picture 2">
            <a:extLst>
              <a:ext uri="{FF2B5EF4-FFF2-40B4-BE49-F238E27FC236}">
                <a16:creationId xmlns:a16="http://schemas.microsoft.com/office/drawing/2014/main" id="{8A079E5D-1A9D-4749-9CE3-64D9858C53AB}"/>
              </a:ext>
            </a:extLst>
          </p:cNvPr>
          <p:cNvPicPr>
            <a:picLocks noChangeAspect="1"/>
          </p:cNvPicPr>
          <p:nvPr/>
        </p:nvPicPr>
        <p:blipFill>
          <a:blip r:embed="rId9"/>
          <a:stretch>
            <a:fillRect/>
          </a:stretch>
        </p:blipFill>
        <p:spPr>
          <a:xfrm>
            <a:off x="1250064" y="1005456"/>
            <a:ext cx="2038772" cy="2817815"/>
          </a:xfrm>
          <a:prstGeom prst="rect">
            <a:avLst/>
          </a:prstGeom>
        </p:spPr>
      </p:pic>
    </p:spTree>
    <p:extLst>
      <p:ext uri="{BB962C8B-B14F-4D97-AF65-F5344CB8AC3E}">
        <p14:creationId xmlns:p14="http://schemas.microsoft.com/office/powerpoint/2010/main" val="78175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17500"/>
            <a:ext cx="9144000" cy="4501299"/>
          </a:xfrm>
          <a:prstGeom prst="rect">
            <a:avLst/>
          </a:prstGeom>
        </p:spPr>
      </p:pic>
      <p:sp>
        <p:nvSpPr>
          <p:cNvPr id="4" name="Rectangle 3"/>
          <p:cNvSpPr/>
          <p:nvPr/>
        </p:nvSpPr>
        <p:spPr>
          <a:xfrm>
            <a:off x="1201480" y="962041"/>
            <a:ext cx="6588408" cy="646331"/>
          </a:xfrm>
          <a:prstGeom prst="rect">
            <a:avLst/>
          </a:prstGeom>
        </p:spPr>
        <p:txBody>
          <a:bodyPr wrap="square">
            <a:spAutoFit/>
          </a:bodyPr>
          <a:lstStyle/>
          <a:p>
            <a:r>
              <a:rPr lang="en-US" b="1" dirty="0">
                <a:solidFill>
                  <a:schemeClr val="accent1">
                    <a:lumMod val="75000"/>
                  </a:schemeClr>
                </a:solidFill>
                <a:latin typeface="Arial" charset="0"/>
                <a:ea typeface="Arial" charset="0"/>
                <a:cs typeface="Arial" charset="0"/>
              </a:rPr>
              <a:t>WHERE ARE YOU WHEN IT COMES TO PREPARING</a:t>
            </a:r>
          </a:p>
          <a:p>
            <a:r>
              <a:rPr lang="en-US" b="1" dirty="0">
                <a:solidFill>
                  <a:schemeClr val="accent1">
                    <a:lumMod val="75000"/>
                  </a:schemeClr>
                </a:solidFill>
                <a:latin typeface="Arial" charset="0"/>
                <a:ea typeface="Arial" charset="0"/>
                <a:cs typeface="Arial" charset="0"/>
              </a:rPr>
              <a:t>FOR COLLEGE?</a:t>
            </a:r>
          </a:p>
        </p:txBody>
      </p:sp>
      <p:sp>
        <p:nvSpPr>
          <p:cNvPr id="5" name="Rectangle 4"/>
          <p:cNvSpPr/>
          <p:nvPr/>
        </p:nvSpPr>
        <p:spPr>
          <a:xfrm>
            <a:off x="1190847" y="1518806"/>
            <a:ext cx="6730408" cy="2831544"/>
          </a:xfrm>
          <a:prstGeom prst="rect">
            <a:avLst/>
          </a:prstGeom>
        </p:spPr>
        <p:txBody>
          <a:bodyPr wrap="square">
            <a:spAutoFit/>
          </a:bodyPr>
          <a:lstStyle/>
          <a:p>
            <a:r>
              <a:rPr lang="en-US" dirty="0"/>
              <a:t>	</a:t>
            </a:r>
            <a:r>
              <a:rPr lang="en-US" sz="1700" dirty="0">
                <a:latin typeface="Arial" charset="0"/>
                <a:ea typeface="Arial" charset="0"/>
                <a:cs typeface="Arial" charset="0"/>
              </a:rPr>
              <a:t>Are you contemplating the idea of going to college?</a:t>
            </a:r>
          </a:p>
          <a:p>
            <a:r>
              <a:rPr lang="en-US" sz="1700" dirty="0">
                <a:latin typeface="Arial" charset="0"/>
                <a:ea typeface="Arial" charset="0"/>
                <a:cs typeface="Arial" charset="0"/>
              </a:rPr>
              <a:t>	Do you already have a plan?</a:t>
            </a:r>
          </a:p>
          <a:p>
            <a:r>
              <a:rPr lang="en-US" sz="1700" dirty="0">
                <a:latin typeface="Arial" charset="0"/>
                <a:ea typeface="Arial" charset="0"/>
                <a:cs typeface="Arial" charset="0"/>
              </a:rPr>
              <a:t>	Do you know where to find support to prepare for college?</a:t>
            </a:r>
          </a:p>
          <a:p>
            <a:endParaRPr lang="en-US" dirty="0">
              <a:latin typeface="Arial" charset="0"/>
              <a:ea typeface="Arial" charset="0"/>
              <a:cs typeface="Arial" charset="0"/>
            </a:endParaRPr>
          </a:p>
          <a:p>
            <a:r>
              <a:rPr lang="en-US" dirty="0">
                <a:latin typeface="Arial" charset="0"/>
                <a:ea typeface="Arial" charset="0"/>
                <a:cs typeface="Arial" charset="0"/>
              </a:rPr>
              <a:t>Look at the College and Career Readiness Continuum in the Student Handbook page 8 and check all the statements that apply to you. Be ready to learn what you can do to be better prepared.</a:t>
            </a:r>
          </a:p>
          <a:p>
            <a:endParaRPr lang="en-US" dirty="0"/>
          </a:p>
          <a:p>
            <a:endParaRPr lang="en-US" dirty="0">
              <a:latin typeface="Arial" charset="0"/>
              <a:ea typeface="Arial" charset="0"/>
              <a:cs typeface="Arial" charset="0"/>
            </a:endParaRPr>
          </a:p>
        </p:txBody>
      </p:sp>
      <p:sp>
        <p:nvSpPr>
          <p:cNvPr id="6" name="Rectangle 5"/>
          <p:cNvSpPr/>
          <p:nvPr/>
        </p:nvSpPr>
        <p:spPr>
          <a:xfrm>
            <a:off x="1364090" y="1267216"/>
            <a:ext cx="358776" cy="584775"/>
          </a:xfrm>
          <a:prstGeom prst="rect">
            <a:avLst/>
          </a:prstGeom>
        </p:spPr>
        <p:txBody>
          <a:bodyPr wrap="square">
            <a:spAutoFit/>
          </a:bodyPr>
          <a:lstStyle/>
          <a:p>
            <a:r>
              <a:rPr lang="en-US" sz="3200" dirty="0">
                <a:solidFill>
                  <a:schemeClr val="accent1">
                    <a:lumMod val="75000"/>
                  </a:schemeClr>
                </a:solidFill>
                <a:latin typeface="KG Second Chances Sketch" charset="0"/>
                <a:ea typeface="KG Second Chances Sketch" charset="0"/>
                <a:cs typeface="KG Second Chances Sketch" charset="0"/>
              </a:rPr>
              <a:t>.</a:t>
            </a:r>
          </a:p>
        </p:txBody>
      </p:sp>
      <p:sp>
        <p:nvSpPr>
          <p:cNvPr id="7" name="Rectangle 6"/>
          <p:cNvSpPr/>
          <p:nvPr/>
        </p:nvSpPr>
        <p:spPr>
          <a:xfrm>
            <a:off x="1364090" y="1550209"/>
            <a:ext cx="358776" cy="584775"/>
          </a:xfrm>
          <a:prstGeom prst="rect">
            <a:avLst/>
          </a:prstGeom>
        </p:spPr>
        <p:txBody>
          <a:bodyPr wrap="square">
            <a:spAutoFit/>
          </a:bodyPr>
          <a:lstStyle/>
          <a:p>
            <a:r>
              <a:rPr lang="en-US" sz="3200" dirty="0">
                <a:solidFill>
                  <a:schemeClr val="accent1">
                    <a:lumMod val="75000"/>
                  </a:schemeClr>
                </a:solidFill>
                <a:latin typeface="KG Second Chances Sketch" charset="0"/>
                <a:ea typeface="KG Second Chances Sketch" charset="0"/>
                <a:cs typeface="KG Second Chances Sketch" charset="0"/>
              </a:rPr>
              <a:t>.</a:t>
            </a:r>
          </a:p>
        </p:txBody>
      </p:sp>
      <p:sp>
        <p:nvSpPr>
          <p:cNvPr id="8" name="Rectangle 7"/>
          <p:cNvSpPr/>
          <p:nvPr/>
        </p:nvSpPr>
        <p:spPr>
          <a:xfrm>
            <a:off x="1364090" y="1821009"/>
            <a:ext cx="358776" cy="584775"/>
          </a:xfrm>
          <a:prstGeom prst="rect">
            <a:avLst/>
          </a:prstGeom>
        </p:spPr>
        <p:txBody>
          <a:bodyPr wrap="square">
            <a:spAutoFit/>
          </a:bodyPr>
          <a:lstStyle/>
          <a:p>
            <a:r>
              <a:rPr lang="en-US" sz="3200" dirty="0">
                <a:solidFill>
                  <a:schemeClr val="accent1">
                    <a:lumMod val="75000"/>
                  </a:schemeClr>
                </a:solidFill>
                <a:latin typeface="KG Second Chances Sketch" charset="0"/>
                <a:ea typeface="KG Second Chances Sketch" charset="0"/>
                <a:cs typeface="KG Second Chances Sketch" charset="0"/>
              </a:rPr>
              <a:t>.</a:t>
            </a:r>
          </a:p>
        </p:txBody>
      </p:sp>
      <p:pic>
        <p:nvPicPr>
          <p:cNvPr id="9" name="Picture 8">
            <a:extLst>
              <a:ext uri="{FF2B5EF4-FFF2-40B4-BE49-F238E27FC236}">
                <a16:creationId xmlns:a16="http://schemas.microsoft.com/office/drawing/2014/main" id="{C0976FCE-3337-5945-A882-EFEFAF2C5895}"/>
              </a:ext>
            </a:extLst>
          </p:cNvPr>
          <p:cNvPicPr>
            <a:picLocks noChangeAspect="1"/>
          </p:cNvPicPr>
          <p:nvPr/>
        </p:nvPicPr>
        <p:blipFill>
          <a:blip r:embed="rId3"/>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1490864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5" name="Rectangle 4"/>
          <p:cNvSpPr/>
          <p:nvPr/>
        </p:nvSpPr>
        <p:spPr>
          <a:xfrm>
            <a:off x="590310" y="627320"/>
            <a:ext cx="4417625" cy="3958138"/>
          </a:xfrm>
          <a:prstGeom prst="rect">
            <a:avLst/>
          </a:prstGeom>
          <a:solidFill>
            <a:schemeClr val="bg1">
              <a:alpha val="8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7" name="Rectangle 6"/>
          <p:cNvSpPr/>
          <p:nvPr/>
        </p:nvSpPr>
        <p:spPr>
          <a:xfrm>
            <a:off x="590309" y="1141871"/>
            <a:ext cx="4417626" cy="400110"/>
          </a:xfrm>
          <a:prstGeom prst="rect">
            <a:avLst/>
          </a:prstGeom>
        </p:spPr>
        <p:txBody>
          <a:bodyPr wrap="square">
            <a:spAutoFit/>
          </a:bodyPr>
          <a:lstStyle/>
          <a:p>
            <a:pPr algn="ctr"/>
            <a:r>
              <a:rPr lang="en-US" sz="2000" b="1" dirty="0">
                <a:solidFill>
                  <a:schemeClr val="accent1">
                    <a:lumMod val="75000"/>
                  </a:schemeClr>
                </a:solidFill>
                <a:latin typeface="Arial" charset="0"/>
                <a:ea typeface="Arial" charset="0"/>
                <a:cs typeface="Arial" charset="0"/>
              </a:rPr>
              <a:t>Where Do You Start?</a:t>
            </a:r>
          </a:p>
        </p:txBody>
      </p:sp>
      <p:sp>
        <p:nvSpPr>
          <p:cNvPr id="8" name="Rectangle 7"/>
          <p:cNvSpPr/>
          <p:nvPr/>
        </p:nvSpPr>
        <p:spPr>
          <a:xfrm>
            <a:off x="569989" y="1854622"/>
            <a:ext cx="4437945" cy="2246769"/>
          </a:xfrm>
          <a:prstGeom prst="rect">
            <a:avLst/>
          </a:prstGeom>
        </p:spPr>
        <p:txBody>
          <a:bodyPr wrap="square">
            <a:spAutoFit/>
          </a:bodyPr>
          <a:lstStyle/>
          <a:p>
            <a:pPr algn="ctr"/>
            <a:r>
              <a:rPr lang="en-US" sz="2000" dirty="0">
                <a:solidFill>
                  <a:schemeClr val="accent1">
                    <a:lumMod val="75000"/>
                  </a:schemeClr>
                </a:solidFill>
                <a:latin typeface="Arial" charset="0"/>
                <a:ea typeface="Arial" charset="0"/>
                <a:cs typeface="Arial" charset="0"/>
              </a:rPr>
              <a:t>Set Your Goals</a:t>
            </a:r>
          </a:p>
          <a:p>
            <a:pPr algn="ctr"/>
            <a:endParaRPr lang="en-US" sz="2000" dirty="0">
              <a:solidFill>
                <a:schemeClr val="accent1">
                  <a:lumMod val="75000"/>
                </a:schemeClr>
              </a:solidFill>
              <a:latin typeface="Arial" charset="0"/>
              <a:ea typeface="Arial" charset="0"/>
              <a:cs typeface="Arial" charset="0"/>
            </a:endParaRPr>
          </a:p>
          <a:p>
            <a:pPr algn="ctr"/>
            <a:r>
              <a:rPr lang="en-US" sz="2000" dirty="0">
                <a:solidFill>
                  <a:schemeClr val="accent1">
                    <a:lumMod val="75000"/>
                  </a:schemeClr>
                </a:solidFill>
                <a:latin typeface="Arial" charset="0"/>
                <a:ea typeface="Arial" charset="0"/>
                <a:cs typeface="Arial" charset="0"/>
              </a:rPr>
              <a:t>Aim High</a:t>
            </a:r>
          </a:p>
          <a:p>
            <a:pPr algn="ctr"/>
            <a:endParaRPr lang="en-US" sz="2000" dirty="0">
              <a:solidFill>
                <a:schemeClr val="accent1">
                  <a:lumMod val="75000"/>
                </a:schemeClr>
              </a:solidFill>
              <a:latin typeface="Arial" charset="0"/>
              <a:ea typeface="Arial" charset="0"/>
              <a:cs typeface="Arial" charset="0"/>
            </a:endParaRPr>
          </a:p>
          <a:p>
            <a:pPr algn="ctr"/>
            <a:r>
              <a:rPr lang="en-US" sz="2000" dirty="0">
                <a:solidFill>
                  <a:schemeClr val="accent1">
                    <a:lumMod val="75000"/>
                  </a:schemeClr>
                </a:solidFill>
                <a:latin typeface="Arial" charset="0"/>
                <a:ea typeface="Arial" charset="0"/>
                <a:cs typeface="Arial" charset="0"/>
              </a:rPr>
              <a:t>Look for Support</a:t>
            </a:r>
          </a:p>
          <a:p>
            <a:pPr algn="ctr"/>
            <a:endParaRPr lang="en-US" sz="2000" dirty="0">
              <a:solidFill>
                <a:schemeClr val="accent1">
                  <a:lumMod val="75000"/>
                </a:schemeClr>
              </a:solidFill>
              <a:latin typeface="Arial" charset="0"/>
              <a:ea typeface="Arial" charset="0"/>
              <a:cs typeface="Arial" charset="0"/>
            </a:endParaRPr>
          </a:p>
          <a:p>
            <a:pPr algn="ctr"/>
            <a:r>
              <a:rPr lang="en-US" sz="2000" dirty="0">
                <a:solidFill>
                  <a:schemeClr val="accent1">
                    <a:lumMod val="75000"/>
                  </a:schemeClr>
                </a:solidFill>
                <a:latin typeface="Arial" charset="0"/>
                <a:ea typeface="Arial" charset="0"/>
                <a:cs typeface="Arial" charset="0"/>
              </a:rPr>
              <a:t>Have an Action Plan</a:t>
            </a:r>
          </a:p>
        </p:txBody>
      </p:sp>
      <p:pic>
        <p:nvPicPr>
          <p:cNvPr id="9" name="Picture 8">
            <a:extLst>
              <a:ext uri="{FF2B5EF4-FFF2-40B4-BE49-F238E27FC236}">
                <a16:creationId xmlns:a16="http://schemas.microsoft.com/office/drawing/2014/main" id="{6DB96234-88F2-A44A-A0CE-BB6025D6720D}"/>
              </a:ext>
            </a:extLst>
          </p:cNvPr>
          <p:cNvPicPr>
            <a:picLocks noChangeAspect="1"/>
          </p:cNvPicPr>
          <p:nvPr/>
        </p:nvPicPr>
        <p:blipFill>
          <a:blip r:embed="rId4"/>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298431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REFLECTION 1 – PAGE 9</a:t>
            </a:r>
          </a:p>
        </p:txBody>
      </p:sp>
      <p:sp>
        <p:nvSpPr>
          <p:cNvPr id="4" name="Rectangle 3"/>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75991" y="1406182"/>
            <a:ext cx="1289115" cy="1440371"/>
          </a:xfrm>
          <a:prstGeom prst="rect">
            <a:avLst/>
          </a:prstGeom>
        </p:spPr>
      </p:pic>
      <p:sp>
        <p:nvSpPr>
          <p:cNvPr id="8" name="Rectangle 7"/>
          <p:cNvSpPr/>
          <p:nvPr/>
        </p:nvSpPr>
        <p:spPr>
          <a:xfrm>
            <a:off x="6762309" y="2694850"/>
            <a:ext cx="2316480" cy="430887"/>
          </a:xfrm>
          <a:prstGeom prst="rect">
            <a:avLst/>
          </a:prstGeom>
        </p:spPr>
        <p:txBody>
          <a:bodyPr wrap="square">
            <a:spAutoFit/>
          </a:bodyPr>
          <a:lstStyle/>
          <a:p>
            <a:pPr algn="ctr"/>
            <a:r>
              <a:rPr lang="en-US" sz="2200" b="1">
                <a:solidFill>
                  <a:schemeClr val="accent1">
                    <a:lumMod val="75000"/>
                  </a:schemeClr>
                </a:solidFill>
                <a:latin typeface="Arial Black" charset="0"/>
                <a:ea typeface="Arial Black" charset="0"/>
                <a:cs typeface="Arial Black" charset="0"/>
              </a:rPr>
              <a:t>Writing</a:t>
            </a:r>
            <a:endParaRPr lang="en-US" sz="2200" b="1" dirty="0">
              <a:solidFill>
                <a:schemeClr val="accent1">
                  <a:lumMod val="75000"/>
                </a:schemeClr>
              </a:solidFill>
              <a:latin typeface="Arial Black" charset="0"/>
              <a:ea typeface="Arial Black" charset="0"/>
              <a:cs typeface="Arial Black" charset="0"/>
            </a:endParaRPr>
          </a:p>
        </p:txBody>
      </p:sp>
      <p:sp>
        <p:nvSpPr>
          <p:cNvPr id="9" name="Rectangle 8"/>
          <p:cNvSpPr/>
          <p:nvPr/>
        </p:nvSpPr>
        <p:spPr>
          <a:xfrm>
            <a:off x="7318" y="571855"/>
            <a:ext cx="9116362" cy="923330"/>
          </a:xfrm>
          <a:prstGeom prst="rect">
            <a:avLst/>
          </a:prstGeom>
        </p:spPr>
        <p:txBody>
          <a:bodyPr wrap="square">
            <a:spAutoFit/>
          </a:bodyPr>
          <a:lstStyle/>
          <a:p>
            <a:pPr algn="ctr"/>
            <a:r>
              <a:rPr lang="en-US" b="1" dirty="0">
                <a:solidFill>
                  <a:schemeClr val="accent1">
                    <a:lumMod val="75000"/>
                  </a:schemeClr>
                </a:solidFill>
                <a:latin typeface="Arial" charset="0"/>
                <a:ea typeface="Arial" charset="0"/>
                <a:cs typeface="Arial" charset="0"/>
              </a:rPr>
              <a:t>What does being successful mean to you? Describe what you mean </a:t>
            </a:r>
          </a:p>
          <a:p>
            <a:pPr algn="ctr"/>
            <a:r>
              <a:rPr lang="en-US" b="1" dirty="0">
                <a:solidFill>
                  <a:schemeClr val="accent1">
                    <a:lumMod val="75000"/>
                  </a:schemeClr>
                </a:solidFill>
                <a:latin typeface="Arial" charset="0"/>
                <a:ea typeface="Arial" charset="0"/>
                <a:cs typeface="Arial" charset="0"/>
              </a:rPr>
              <a:t>and give examples when describing your reasons. Record you </a:t>
            </a:r>
          </a:p>
          <a:p>
            <a:pPr algn="ctr"/>
            <a:r>
              <a:rPr lang="en-US" b="1" dirty="0">
                <a:solidFill>
                  <a:schemeClr val="accent1">
                    <a:lumMod val="75000"/>
                  </a:schemeClr>
                </a:solidFill>
                <a:latin typeface="Arial" charset="0"/>
                <a:ea typeface="Arial" charset="0"/>
                <a:cs typeface="Arial" charset="0"/>
              </a:rPr>
              <a:t>reflection on Student Handbook page 9.</a:t>
            </a:r>
            <a:endParaRPr lang="en-US" dirty="0"/>
          </a:p>
        </p:txBody>
      </p:sp>
      <p:pic>
        <p:nvPicPr>
          <p:cNvPr id="10" name="Picture 9">
            <a:extLst>
              <a:ext uri="{FF2B5EF4-FFF2-40B4-BE49-F238E27FC236}">
                <a16:creationId xmlns:a16="http://schemas.microsoft.com/office/drawing/2014/main" id="{758DB4BF-CDDB-B246-943D-900B3F041235}"/>
              </a:ext>
            </a:extLst>
          </p:cNvPr>
          <p:cNvPicPr>
            <a:picLocks noChangeAspect="1"/>
          </p:cNvPicPr>
          <p:nvPr/>
        </p:nvPicPr>
        <p:blipFill>
          <a:blip r:embed="rId4"/>
          <a:stretch>
            <a:fillRect/>
          </a:stretch>
        </p:blipFill>
        <p:spPr>
          <a:xfrm>
            <a:off x="8348870" y="4156707"/>
            <a:ext cx="626887" cy="866429"/>
          </a:xfrm>
          <a:prstGeom prst="rect">
            <a:avLst/>
          </a:prstGeom>
        </p:spPr>
      </p:pic>
      <p:pic>
        <p:nvPicPr>
          <p:cNvPr id="11" name="Picture 10" descr="Table&#10;&#10;Description automatically generated">
            <a:extLst>
              <a:ext uri="{FF2B5EF4-FFF2-40B4-BE49-F238E27FC236}">
                <a16:creationId xmlns:a16="http://schemas.microsoft.com/office/drawing/2014/main" id="{1871AD65-CAED-B931-DB7C-5F0138592880}"/>
              </a:ext>
            </a:extLst>
          </p:cNvPr>
          <p:cNvPicPr>
            <a:picLocks noChangeAspect="1"/>
          </p:cNvPicPr>
          <p:nvPr/>
        </p:nvPicPr>
        <p:blipFill>
          <a:blip r:embed="rId5"/>
          <a:stretch>
            <a:fillRect/>
          </a:stretch>
        </p:blipFill>
        <p:spPr>
          <a:xfrm>
            <a:off x="2687822" y="1547356"/>
            <a:ext cx="3755353" cy="3475780"/>
          </a:xfrm>
          <a:prstGeom prst="rect">
            <a:avLst/>
          </a:prstGeom>
        </p:spPr>
      </p:pic>
    </p:spTree>
    <p:extLst>
      <p:ext uri="{BB962C8B-B14F-4D97-AF65-F5344CB8AC3E}">
        <p14:creationId xmlns:p14="http://schemas.microsoft.com/office/powerpoint/2010/main" val="1061071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3523100" cy="5143500"/>
          </a:xfrm>
          <a:prstGeom prst="rect">
            <a:avLst/>
          </a:prstGeom>
        </p:spPr>
      </p:pic>
      <p:sp>
        <p:nvSpPr>
          <p:cNvPr id="4" name="Rectangle 3"/>
          <p:cNvSpPr/>
          <p:nvPr/>
        </p:nvSpPr>
        <p:spPr>
          <a:xfrm>
            <a:off x="3746384" y="123915"/>
            <a:ext cx="5131802" cy="1323439"/>
          </a:xfrm>
          <a:prstGeom prst="rect">
            <a:avLst/>
          </a:prstGeom>
        </p:spPr>
        <p:txBody>
          <a:bodyPr wrap="square">
            <a:spAutoFit/>
          </a:bodyPr>
          <a:lstStyle/>
          <a:p>
            <a:pPr algn="ctr"/>
            <a:r>
              <a:rPr lang="en-US" sz="2000" b="1" dirty="0">
                <a:solidFill>
                  <a:schemeClr val="accent1">
                    <a:lumMod val="75000"/>
                  </a:schemeClr>
                </a:solidFill>
                <a:latin typeface="Arial" charset="0"/>
                <a:ea typeface="Arial" charset="0"/>
                <a:cs typeface="Arial" charset="0"/>
              </a:rPr>
              <a:t>What does being successful mean to other people? These are some examples of what other students gave. </a:t>
            </a:r>
          </a:p>
          <a:p>
            <a:pPr algn="ctr"/>
            <a:r>
              <a:rPr lang="en-US" sz="2000" b="1" dirty="0">
                <a:solidFill>
                  <a:schemeClr val="accent1">
                    <a:lumMod val="75000"/>
                  </a:schemeClr>
                </a:solidFill>
                <a:latin typeface="Arial" charset="0"/>
                <a:ea typeface="Arial" charset="0"/>
                <a:cs typeface="Arial" charset="0"/>
              </a:rPr>
              <a:t>Do you agree, or disagree? Why?</a:t>
            </a:r>
            <a:endParaRPr lang="en-US" sz="2200" b="1" dirty="0">
              <a:solidFill>
                <a:schemeClr val="accent1">
                  <a:lumMod val="75000"/>
                </a:schemeClr>
              </a:solidFill>
              <a:latin typeface="Arial" charset="0"/>
              <a:ea typeface="Arial" charset="0"/>
              <a:cs typeface="Arial"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46384" y="1886673"/>
            <a:ext cx="5142578" cy="1932972"/>
          </a:xfrm>
          <a:prstGeom prst="rect">
            <a:avLst/>
          </a:prstGeom>
        </p:spPr>
      </p:pic>
      <p:sp>
        <p:nvSpPr>
          <p:cNvPr id="7" name="Rectangle 6"/>
          <p:cNvSpPr/>
          <p:nvPr/>
        </p:nvSpPr>
        <p:spPr>
          <a:xfrm>
            <a:off x="4497033" y="2148292"/>
            <a:ext cx="6588408" cy="338554"/>
          </a:xfrm>
          <a:prstGeom prst="rect">
            <a:avLst/>
          </a:prstGeom>
        </p:spPr>
        <p:txBody>
          <a:bodyPr wrap="square">
            <a:spAutoFit/>
          </a:bodyPr>
          <a:lstStyle/>
          <a:p>
            <a:r>
              <a:rPr lang="en-US" sz="1600" b="1">
                <a:latin typeface="Arial" charset="0"/>
                <a:ea typeface="Arial" charset="0"/>
                <a:cs typeface="Arial" charset="0"/>
              </a:rPr>
              <a:t>LIFE:			CAREER:</a:t>
            </a:r>
            <a:endParaRPr lang="en-US" sz="1600" b="1" dirty="0">
              <a:latin typeface="Arial" charset="0"/>
              <a:ea typeface="Arial" charset="0"/>
              <a:cs typeface="Arial" charset="0"/>
            </a:endParaRPr>
          </a:p>
        </p:txBody>
      </p:sp>
      <p:pic>
        <p:nvPicPr>
          <p:cNvPr id="8" name="Picture 7">
            <a:extLst>
              <a:ext uri="{FF2B5EF4-FFF2-40B4-BE49-F238E27FC236}">
                <a16:creationId xmlns:a16="http://schemas.microsoft.com/office/drawing/2014/main" id="{DD615056-BB88-E44D-8F66-BD34BEA94E1B}"/>
              </a:ext>
            </a:extLst>
          </p:cNvPr>
          <p:cNvPicPr>
            <a:picLocks noChangeAspect="1"/>
          </p:cNvPicPr>
          <p:nvPr/>
        </p:nvPicPr>
        <p:blipFill>
          <a:blip r:embed="rId4"/>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822839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9144000" cy="5143499"/>
          </a:xfrm>
          <a:prstGeom prst="rect">
            <a:avLst/>
          </a:prstGeom>
        </p:spPr>
      </p:pic>
      <p:sp>
        <p:nvSpPr>
          <p:cNvPr id="3" name="Rectangle 2"/>
          <p:cNvSpPr/>
          <p:nvPr/>
        </p:nvSpPr>
        <p:spPr>
          <a:xfrm>
            <a:off x="590309" y="584791"/>
            <a:ext cx="7940234" cy="4021933"/>
          </a:xfrm>
          <a:prstGeom prst="rect">
            <a:avLst/>
          </a:prstGeom>
          <a:solidFill>
            <a:schemeClr val="bg1">
              <a:alpha val="8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825868">
            <a:off x="4549790" y="1059904"/>
            <a:ext cx="2190999" cy="2700920"/>
          </a:xfrm>
          <a:prstGeom prst="rect">
            <a:avLst/>
          </a:prstGeom>
          <a:effectLst>
            <a:outerShdw blurRad="50800" dist="76200" dir="8100000" algn="tr" rotWithShape="0">
              <a:prstClr val="black">
                <a:alpha val="40000"/>
              </a:prstClr>
            </a:outerShdw>
          </a:effectLst>
        </p:spPr>
      </p:pic>
      <p:sp>
        <p:nvSpPr>
          <p:cNvPr id="6" name="Rectangle 5"/>
          <p:cNvSpPr/>
          <p:nvPr/>
        </p:nvSpPr>
        <p:spPr>
          <a:xfrm>
            <a:off x="590309" y="4040276"/>
            <a:ext cx="7940234" cy="400110"/>
          </a:xfrm>
          <a:prstGeom prst="rect">
            <a:avLst/>
          </a:prstGeom>
        </p:spPr>
        <p:txBody>
          <a:bodyPr wrap="square">
            <a:spAutoFit/>
          </a:bodyPr>
          <a:lstStyle/>
          <a:p>
            <a:pPr algn="ctr"/>
            <a:r>
              <a:rPr lang="en-US" sz="2000" b="1" dirty="0">
                <a:solidFill>
                  <a:schemeClr val="accent1">
                    <a:lumMod val="75000"/>
                  </a:schemeClr>
                </a:solidFill>
                <a:latin typeface="Arial" charset="0"/>
                <a:ea typeface="Arial" charset="0"/>
                <a:cs typeface="Arial" charset="0"/>
              </a:rPr>
              <a:t>YOUR STUDENT BOOK FOR YOUR SUCCESS!</a:t>
            </a: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21223945">
            <a:off x="2164441" y="865596"/>
            <a:ext cx="2393252" cy="3059519"/>
          </a:xfrm>
          <a:prstGeom prst="rect">
            <a:avLst/>
          </a:prstGeom>
          <a:effectLst>
            <a:outerShdw blurRad="50800" dist="76200" dir="8100000" algn="tr" rotWithShape="0">
              <a:prstClr val="black">
                <a:alpha val="25000"/>
              </a:prstClr>
            </a:outerShdw>
          </a:effectLst>
        </p:spPr>
      </p:pic>
      <p:pic>
        <p:nvPicPr>
          <p:cNvPr id="8" name="Picture 7">
            <a:extLst>
              <a:ext uri="{FF2B5EF4-FFF2-40B4-BE49-F238E27FC236}">
                <a16:creationId xmlns:a16="http://schemas.microsoft.com/office/drawing/2014/main" id="{EF172B09-B17F-5143-96E7-6BAA23BDEE29}"/>
              </a:ext>
            </a:extLst>
          </p:cNvPr>
          <p:cNvPicPr>
            <a:picLocks noChangeAspect="1"/>
          </p:cNvPicPr>
          <p:nvPr/>
        </p:nvPicPr>
        <p:blipFill>
          <a:blip r:embed="rId6"/>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1893662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20951" y="276457"/>
            <a:ext cx="5723049" cy="4867043"/>
          </a:xfrm>
          <a:prstGeom prst="rect">
            <a:avLst/>
          </a:prstGeom>
        </p:spPr>
      </p:pic>
      <p:sp>
        <p:nvSpPr>
          <p:cNvPr id="4" name="Rectangle 3"/>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COLLECT YOUR THOUGHTS</a:t>
            </a:r>
          </a:p>
        </p:txBody>
      </p:sp>
      <p:sp>
        <p:nvSpPr>
          <p:cNvPr id="6" name="Rectangle 5"/>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7940" y="713715"/>
            <a:ext cx="869743" cy="971793"/>
          </a:xfrm>
          <a:prstGeom prst="rect">
            <a:avLst/>
          </a:prstGeom>
        </p:spPr>
      </p:pic>
      <p:sp>
        <p:nvSpPr>
          <p:cNvPr id="8" name="Rectangle 7"/>
          <p:cNvSpPr/>
          <p:nvPr/>
        </p:nvSpPr>
        <p:spPr>
          <a:xfrm>
            <a:off x="1018258" y="1097256"/>
            <a:ext cx="2316480" cy="430887"/>
          </a:xfrm>
          <a:prstGeom prst="rect">
            <a:avLst/>
          </a:prstGeom>
        </p:spPr>
        <p:txBody>
          <a:bodyPr wrap="square">
            <a:spAutoFit/>
          </a:bodyPr>
          <a:lstStyle/>
          <a:p>
            <a:pPr algn="ctr"/>
            <a:r>
              <a:rPr lang="en-US" sz="2200" b="1" dirty="0">
                <a:solidFill>
                  <a:schemeClr val="accent1">
                    <a:lumMod val="75000"/>
                  </a:schemeClr>
                </a:solidFill>
                <a:latin typeface="Arial Black" charset="0"/>
                <a:ea typeface="Arial Black" charset="0"/>
                <a:cs typeface="Arial Black" charset="0"/>
              </a:rPr>
              <a:t>Group Share</a:t>
            </a:r>
          </a:p>
        </p:txBody>
      </p:sp>
      <p:sp>
        <p:nvSpPr>
          <p:cNvPr id="9" name="Rectangle 8"/>
          <p:cNvSpPr/>
          <p:nvPr/>
        </p:nvSpPr>
        <p:spPr>
          <a:xfrm>
            <a:off x="267940" y="1588518"/>
            <a:ext cx="2783604" cy="369332"/>
          </a:xfrm>
          <a:prstGeom prst="rect">
            <a:avLst/>
          </a:prstGeom>
        </p:spPr>
        <p:txBody>
          <a:bodyPr wrap="square">
            <a:spAutoFit/>
          </a:bodyPr>
          <a:lstStyle/>
          <a:p>
            <a:r>
              <a:rPr lang="en-US" b="1" dirty="0">
                <a:solidFill>
                  <a:srgbClr val="000000"/>
                </a:solidFill>
                <a:latin typeface="Arial" charset="0"/>
                <a:ea typeface="Arial" charset="0"/>
                <a:cs typeface="Arial" charset="0"/>
              </a:rPr>
              <a:t>Today I learned</a:t>
            </a:r>
            <a:r>
              <a:rPr lang="mr-IN" b="1" dirty="0">
                <a:solidFill>
                  <a:srgbClr val="000000"/>
                </a:solidFill>
                <a:latin typeface="Arial" charset="0"/>
                <a:ea typeface="Arial" charset="0"/>
                <a:cs typeface="Arial" charset="0"/>
              </a:rPr>
              <a:t>…</a:t>
            </a:r>
            <a:endParaRPr lang="en-US" b="1" dirty="0">
              <a:solidFill>
                <a:srgbClr val="000000"/>
              </a:solidFill>
              <a:latin typeface="Arial" charset="0"/>
              <a:ea typeface="Arial" charset="0"/>
              <a:cs typeface="Arial" charset="0"/>
            </a:endParaRPr>
          </a:p>
        </p:txBody>
      </p:sp>
      <p:sp>
        <p:nvSpPr>
          <p:cNvPr id="10" name="Rectangle 9"/>
          <p:cNvSpPr/>
          <p:nvPr/>
        </p:nvSpPr>
        <p:spPr>
          <a:xfrm>
            <a:off x="382588" y="2069049"/>
            <a:ext cx="4572000" cy="2862322"/>
          </a:xfrm>
          <a:prstGeom prst="rect">
            <a:avLst/>
          </a:prstGeom>
        </p:spPr>
        <p:txBody>
          <a:bodyPr>
            <a:spAutoFit/>
          </a:bodyPr>
          <a:lstStyle/>
          <a:p>
            <a:r>
              <a:rPr lang="en-US" dirty="0">
                <a:latin typeface="Arial" charset="0"/>
                <a:ea typeface="Arial" charset="0"/>
                <a:cs typeface="Arial" charset="0"/>
              </a:rPr>
              <a:t>1.___________________</a:t>
            </a:r>
          </a:p>
          <a:p>
            <a:r>
              <a:rPr lang="en-US" dirty="0">
                <a:latin typeface="Arial" charset="0"/>
                <a:ea typeface="Arial" charset="0"/>
                <a:cs typeface="Arial" charset="0"/>
              </a:rPr>
              <a:t>   ___________________</a:t>
            </a:r>
          </a:p>
          <a:p>
            <a:endParaRPr lang="en-US" dirty="0">
              <a:latin typeface="Arial" charset="0"/>
              <a:ea typeface="Arial" charset="0"/>
              <a:cs typeface="Arial" charset="0"/>
            </a:endParaRPr>
          </a:p>
          <a:p>
            <a:r>
              <a:rPr lang="en-US" dirty="0">
                <a:latin typeface="Arial" charset="0"/>
                <a:ea typeface="Arial" charset="0"/>
                <a:cs typeface="Arial" charset="0"/>
              </a:rPr>
              <a:t>2.___________________</a:t>
            </a:r>
          </a:p>
          <a:p>
            <a:r>
              <a:rPr lang="en-US" dirty="0">
                <a:latin typeface="Arial" charset="0"/>
                <a:ea typeface="Arial" charset="0"/>
                <a:cs typeface="Arial" charset="0"/>
              </a:rPr>
              <a:t>   ___________________</a:t>
            </a:r>
          </a:p>
          <a:p>
            <a:endParaRPr lang="en-US" dirty="0">
              <a:latin typeface="Arial" charset="0"/>
              <a:ea typeface="Arial" charset="0"/>
              <a:cs typeface="Arial" charset="0"/>
            </a:endParaRPr>
          </a:p>
          <a:p>
            <a:r>
              <a:rPr lang="en-US" dirty="0">
                <a:latin typeface="Arial" charset="0"/>
                <a:ea typeface="Arial" charset="0"/>
                <a:cs typeface="Arial" charset="0"/>
              </a:rPr>
              <a:t>3.___________________</a:t>
            </a:r>
          </a:p>
          <a:p>
            <a:r>
              <a:rPr lang="en-US" dirty="0">
                <a:latin typeface="Arial" charset="0"/>
                <a:ea typeface="Arial" charset="0"/>
                <a:cs typeface="Arial" charset="0"/>
              </a:rPr>
              <a:t>   ___________________</a:t>
            </a:r>
          </a:p>
          <a:p>
            <a:endParaRPr lang="en-US" dirty="0">
              <a:latin typeface="Arial" charset="0"/>
              <a:ea typeface="Arial" charset="0"/>
              <a:cs typeface="Arial" charset="0"/>
            </a:endParaRPr>
          </a:p>
          <a:p>
            <a:endParaRPr lang="en-US" dirty="0">
              <a:latin typeface="Arial" charset="0"/>
              <a:ea typeface="Arial" charset="0"/>
              <a:cs typeface="Arial" charset="0"/>
            </a:endParaRPr>
          </a:p>
        </p:txBody>
      </p:sp>
      <p:sp>
        <p:nvSpPr>
          <p:cNvPr id="11" name="Rectangle 10"/>
          <p:cNvSpPr/>
          <p:nvPr/>
        </p:nvSpPr>
        <p:spPr>
          <a:xfrm>
            <a:off x="160668" y="1849253"/>
            <a:ext cx="358776" cy="584775"/>
          </a:xfrm>
          <a:prstGeom prst="rect">
            <a:avLst/>
          </a:prstGeom>
        </p:spPr>
        <p:txBody>
          <a:bodyPr wrap="square">
            <a:spAutoFit/>
          </a:bodyPr>
          <a:lstStyle/>
          <a:p>
            <a:r>
              <a:rPr lang="en-US" sz="3200" dirty="0">
                <a:solidFill>
                  <a:schemeClr val="accent1">
                    <a:lumMod val="75000"/>
                  </a:schemeClr>
                </a:solidFill>
                <a:latin typeface="KG Second Chances Sketch" charset="0"/>
                <a:ea typeface="KG Second Chances Sketch" charset="0"/>
                <a:cs typeface="KG Second Chances Sketch" charset="0"/>
              </a:rPr>
              <a:t>.</a:t>
            </a:r>
          </a:p>
        </p:txBody>
      </p:sp>
      <p:sp>
        <p:nvSpPr>
          <p:cNvPr id="12" name="Rectangle 11"/>
          <p:cNvSpPr/>
          <p:nvPr/>
        </p:nvSpPr>
        <p:spPr>
          <a:xfrm>
            <a:off x="160350" y="2641792"/>
            <a:ext cx="358776" cy="584775"/>
          </a:xfrm>
          <a:prstGeom prst="rect">
            <a:avLst/>
          </a:prstGeom>
        </p:spPr>
        <p:txBody>
          <a:bodyPr wrap="square">
            <a:spAutoFit/>
          </a:bodyPr>
          <a:lstStyle/>
          <a:p>
            <a:r>
              <a:rPr lang="en-US" sz="3200" dirty="0">
                <a:solidFill>
                  <a:schemeClr val="accent1">
                    <a:lumMod val="75000"/>
                  </a:schemeClr>
                </a:solidFill>
                <a:latin typeface="KG Second Chances Sketch" charset="0"/>
                <a:ea typeface="KG Second Chances Sketch" charset="0"/>
                <a:cs typeface="KG Second Chances Sketch" charset="0"/>
              </a:rPr>
              <a:t>.</a:t>
            </a:r>
          </a:p>
        </p:txBody>
      </p:sp>
      <p:sp>
        <p:nvSpPr>
          <p:cNvPr id="13" name="Rectangle 12"/>
          <p:cNvSpPr/>
          <p:nvPr/>
        </p:nvSpPr>
        <p:spPr>
          <a:xfrm>
            <a:off x="160350" y="3472927"/>
            <a:ext cx="358776" cy="584775"/>
          </a:xfrm>
          <a:prstGeom prst="rect">
            <a:avLst/>
          </a:prstGeom>
        </p:spPr>
        <p:txBody>
          <a:bodyPr wrap="square">
            <a:spAutoFit/>
          </a:bodyPr>
          <a:lstStyle/>
          <a:p>
            <a:r>
              <a:rPr lang="en-US" sz="3200" dirty="0">
                <a:solidFill>
                  <a:schemeClr val="accent1">
                    <a:lumMod val="75000"/>
                  </a:schemeClr>
                </a:solidFill>
                <a:latin typeface="KG Second Chances Sketch" charset="0"/>
                <a:ea typeface="KG Second Chances Sketch" charset="0"/>
                <a:cs typeface="KG Second Chances Sketch" charset="0"/>
              </a:rPr>
              <a:t>.</a:t>
            </a:r>
          </a:p>
        </p:txBody>
      </p:sp>
      <p:pic>
        <p:nvPicPr>
          <p:cNvPr id="14" name="Picture 13">
            <a:extLst>
              <a:ext uri="{FF2B5EF4-FFF2-40B4-BE49-F238E27FC236}">
                <a16:creationId xmlns:a16="http://schemas.microsoft.com/office/drawing/2014/main" id="{CA1AE807-7D8D-5B45-BFC3-590607232D64}"/>
              </a:ext>
            </a:extLst>
          </p:cNvPr>
          <p:cNvPicPr>
            <a:picLocks noChangeAspect="1"/>
          </p:cNvPicPr>
          <p:nvPr/>
        </p:nvPicPr>
        <p:blipFill>
          <a:blip r:embed="rId5"/>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1447338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359126"/>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0" y="4369286"/>
            <a:ext cx="8792877" cy="523220"/>
          </a:xfrm>
          <a:prstGeom prst="rect">
            <a:avLst/>
          </a:prstGeom>
          <a:noFill/>
        </p:spPr>
        <p:txBody>
          <a:bodyPr wrap="square" rtlCol="0">
            <a:spAutoFit/>
          </a:bodyPr>
          <a:lstStyle/>
          <a:p>
            <a:pPr algn="r"/>
            <a:r>
              <a:rPr lang="en-US" sz="2800" b="1" dirty="0">
                <a:solidFill>
                  <a:schemeClr val="bg1"/>
                </a:solidFill>
                <a:latin typeface="Arial"/>
                <a:cs typeface="Arial"/>
              </a:rPr>
              <a:t>A Path for Students’ Success</a:t>
            </a:r>
          </a:p>
        </p:txBody>
      </p:sp>
      <p:sp>
        <p:nvSpPr>
          <p:cNvPr id="5" name="Rectangle 4"/>
          <p:cNvSpPr/>
          <p:nvPr/>
        </p:nvSpPr>
        <p:spPr>
          <a:xfrm>
            <a:off x="0" y="4768130"/>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761457" y="893628"/>
            <a:ext cx="4191695" cy="523220"/>
          </a:xfrm>
          <a:prstGeom prst="rect">
            <a:avLst/>
          </a:prstGeom>
        </p:spPr>
        <p:txBody>
          <a:bodyPr wrap="square">
            <a:spAutoFit/>
          </a:bodyPr>
          <a:lstStyle/>
          <a:p>
            <a:pPr algn="ctr"/>
            <a:r>
              <a:rPr lang="en-US" sz="2800" b="1" dirty="0">
                <a:solidFill>
                  <a:srgbClr val="FFC000"/>
                </a:solidFill>
                <a:latin typeface="Arial Black" charset="0"/>
                <a:ea typeface="Arial Black" charset="0"/>
                <a:cs typeface="Arial Black" charset="0"/>
              </a:rPr>
              <a:t>I</a:t>
            </a:r>
            <a:r>
              <a:rPr lang="en-US" sz="2800" b="1" dirty="0">
                <a:solidFill>
                  <a:schemeClr val="accent1">
                    <a:lumMod val="75000"/>
                  </a:schemeClr>
                </a:solidFill>
                <a:latin typeface="Arial Black" charset="0"/>
                <a:ea typeface="Arial Black" charset="0"/>
                <a:cs typeface="Arial Black" charset="0"/>
              </a:rPr>
              <a:t>NSPIRATION</a:t>
            </a:r>
          </a:p>
        </p:txBody>
      </p:sp>
      <p:sp>
        <p:nvSpPr>
          <p:cNvPr id="7" name="Rectangle 6"/>
          <p:cNvSpPr/>
          <p:nvPr/>
        </p:nvSpPr>
        <p:spPr>
          <a:xfrm>
            <a:off x="4122963" y="1335004"/>
            <a:ext cx="4191695" cy="523220"/>
          </a:xfrm>
          <a:prstGeom prst="rect">
            <a:avLst/>
          </a:prstGeom>
        </p:spPr>
        <p:txBody>
          <a:bodyPr wrap="square">
            <a:spAutoFit/>
          </a:bodyPr>
          <a:lstStyle/>
          <a:p>
            <a:pPr algn="ctr"/>
            <a:r>
              <a:rPr lang="en-US" sz="2800" b="1" dirty="0">
                <a:solidFill>
                  <a:srgbClr val="FFC000"/>
                </a:solidFill>
                <a:latin typeface="Arial Black" charset="0"/>
                <a:ea typeface="Arial Black" charset="0"/>
                <a:cs typeface="Arial Black" charset="0"/>
              </a:rPr>
              <a:t>D</a:t>
            </a:r>
            <a:r>
              <a:rPr lang="en-US" sz="2800" b="1" dirty="0">
                <a:solidFill>
                  <a:schemeClr val="accent1">
                    <a:lumMod val="75000"/>
                  </a:schemeClr>
                </a:solidFill>
                <a:latin typeface="Arial Black" charset="0"/>
                <a:ea typeface="Arial Black" charset="0"/>
                <a:cs typeface="Arial Black" charset="0"/>
              </a:rPr>
              <a:t>ETERMINATION</a:t>
            </a:r>
          </a:p>
        </p:txBody>
      </p:sp>
      <p:sp>
        <p:nvSpPr>
          <p:cNvPr id="8" name="Rectangle 7"/>
          <p:cNvSpPr/>
          <p:nvPr/>
        </p:nvSpPr>
        <p:spPr>
          <a:xfrm>
            <a:off x="3984734" y="1786540"/>
            <a:ext cx="4191695" cy="523220"/>
          </a:xfrm>
          <a:prstGeom prst="rect">
            <a:avLst/>
          </a:prstGeom>
        </p:spPr>
        <p:txBody>
          <a:bodyPr wrap="square">
            <a:spAutoFit/>
          </a:bodyPr>
          <a:lstStyle/>
          <a:p>
            <a:pPr algn="ctr"/>
            <a:r>
              <a:rPr lang="en-US" sz="2800" b="1" dirty="0">
                <a:solidFill>
                  <a:srgbClr val="FFC000"/>
                </a:solidFill>
                <a:latin typeface="Arial Black" charset="0"/>
                <a:ea typeface="Arial Black" charset="0"/>
                <a:cs typeface="Arial Black" charset="0"/>
              </a:rPr>
              <a:t>E</a:t>
            </a:r>
            <a:r>
              <a:rPr lang="en-US" sz="2800" b="1" dirty="0">
                <a:solidFill>
                  <a:schemeClr val="accent1">
                    <a:lumMod val="75000"/>
                  </a:schemeClr>
                </a:solidFill>
                <a:latin typeface="Arial Black" charset="0"/>
                <a:ea typeface="Arial Black" charset="0"/>
                <a:cs typeface="Arial Black" charset="0"/>
              </a:rPr>
              <a:t>XPECTATIONS</a:t>
            </a:r>
          </a:p>
        </p:txBody>
      </p:sp>
      <p:sp>
        <p:nvSpPr>
          <p:cNvPr id="9" name="Rectangle 8"/>
          <p:cNvSpPr/>
          <p:nvPr/>
        </p:nvSpPr>
        <p:spPr>
          <a:xfrm>
            <a:off x="3222910" y="2252781"/>
            <a:ext cx="4191695" cy="523220"/>
          </a:xfrm>
          <a:prstGeom prst="rect">
            <a:avLst/>
          </a:prstGeom>
        </p:spPr>
        <p:txBody>
          <a:bodyPr wrap="square">
            <a:spAutoFit/>
          </a:bodyPr>
          <a:lstStyle/>
          <a:p>
            <a:pPr algn="ctr"/>
            <a:r>
              <a:rPr lang="en-US" sz="2800" b="1" dirty="0">
                <a:solidFill>
                  <a:srgbClr val="FFC000"/>
                </a:solidFill>
                <a:latin typeface="Arial Black" charset="0"/>
                <a:ea typeface="Arial Black" charset="0"/>
                <a:cs typeface="Arial Black" charset="0"/>
              </a:rPr>
              <a:t>A</a:t>
            </a:r>
            <a:r>
              <a:rPr lang="en-US" sz="2800" b="1" dirty="0">
                <a:solidFill>
                  <a:schemeClr val="accent1">
                    <a:lumMod val="75000"/>
                  </a:schemeClr>
                </a:solidFill>
                <a:latin typeface="Arial Black" charset="0"/>
                <a:ea typeface="Arial Black" charset="0"/>
                <a:cs typeface="Arial Black" charset="0"/>
              </a:rPr>
              <a:t>CTION</a:t>
            </a:r>
          </a:p>
        </p:txBody>
      </p:sp>
      <p:sp>
        <p:nvSpPr>
          <p:cNvPr id="10" name="Rectangle 9"/>
          <p:cNvSpPr/>
          <p:nvPr/>
        </p:nvSpPr>
        <p:spPr>
          <a:xfrm>
            <a:off x="3708291" y="2704317"/>
            <a:ext cx="4191695" cy="523220"/>
          </a:xfrm>
          <a:prstGeom prst="rect">
            <a:avLst/>
          </a:prstGeom>
        </p:spPr>
        <p:txBody>
          <a:bodyPr wrap="square">
            <a:spAutoFit/>
          </a:bodyPr>
          <a:lstStyle/>
          <a:p>
            <a:pPr algn="ctr"/>
            <a:r>
              <a:rPr lang="en-US" sz="2800" b="1" dirty="0">
                <a:solidFill>
                  <a:srgbClr val="FFC000"/>
                </a:solidFill>
                <a:latin typeface="Arial Black" charset="0"/>
                <a:ea typeface="Arial Black" charset="0"/>
                <a:cs typeface="Arial Black" charset="0"/>
              </a:rPr>
              <a:t>S</a:t>
            </a:r>
            <a:r>
              <a:rPr lang="en-US" sz="2800" b="1" dirty="0">
                <a:solidFill>
                  <a:schemeClr val="accent1">
                    <a:lumMod val="75000"/>
                  </a:schemeClr>
                </a:solidFill>
                <a:latin typeface="Arial Black" charset="0"/>
                <a:ea typeface="Arial Black" charset="0"/>
                <a:cs typeface="Arial Black" charset="0"/>
              </a:rPr>
              <a:t>TRATEGIES</a:t>
            </a:r>
          </a:p>
        </p:txBody>
      </p:sp>
      <p:pic>
        <p:nvPicPr>
          <p:cNvPr id="11" name="Picture 10">
            <a:extLst>
              <a:ext uri="{FF2B5EF4-FFF2-40B4-BE49-F238E27FC236}">
                <a16:creationId xmlns:a16="http://schemas.microsoft.com/office/drawing/2014/main" id="{789ED97F-85CB-EB41-84A8-83D23093ED2E}"/>
              </a:ext>
            </a:extLst>
          </p:cNvPr>
          <p:cNvPicPr>
            <a:picLocks noChangeAspect="1"/>
          </p:cNvPicPr>
          <p:nvPr/>
        </p:nvPicPr>
        <p:blipFill>
          <a:blip r:embed="rId3"/>
          <a:stretch>
            <a:fillRect/>
          </a:stretch>
        </p:blipFill>
        <p:spPr>
          <a:xfrm>
            <a:off x="1057022" y="615020"/>
            <a:ext cx="2321265" cy="3208252"/>
          </a:xfrm>
          <a:prstGeom prst="rect">
            <a:avLst/>
          </a:prstGeom>
        </p:spPr>
      </p:pic>
    </p:spTree>
    <p:extLst>
      <p:ext uri="{BB962C8B-B14F-4D97-AF65-F5344CB8AC3E}">
        <p14:creationId xmlns:p14="http://schemas.microsoft.com/office/powerpoint/2010/main" val="1265324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419600" y="386080"/>
            <a:ext cx="4724400" cy="4757420"/>
          </a:xfrm>
          <a:prstGeom prst="rect">
            <a:avLst/>
          </a:prstGeom>
        </p:spPr>
      </p:pic>
      <p:sp>
        <p:nvSpPr>
          <p:cNvPr id="8" name="Rectangle 7"/>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TIME TO THINK ABOUT YOUR LIFE</a:t>
            </a:r>
          </a:p>
        </p:txBody>
      </p:sp>
      <p:sp>
        <p:nvSpPr>
          <p:cNvPr id="10" name="Rectangle 9"/>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4000" y="248951"/>
            <a:ext cx="1345776" cy="1503680"/>
          </a:xfrm>
          <a:prstGeom prst="rect">
            <a:avLst/>
          </a:prstGeom>
        </p:spPr>
      </p:pic>
      <p:sp>
        <p:nvSpPr>
          <p:cNvPr id="14" name="Rectangle 13"/>
          <p:cNvSpPr/>
          <p:nvPr/>
        </p:nvSpPr>
        <p:spPr>
          <a:xfrm>
            <a:off x="345440" y="1793549"/>
            <a:ext cx="3820160" cy="646331"/>
          </a:xfrm>
          <a:prstGeom prst="rect">
            <a:avLst/>
          </a:prstGeom>
        </p:spPr>
        <p:txBody>
          <a:bodyPr wrap="square">
            <a:spAutoFit/>
          </a:bodyPr>
          <a:lstStyle/>
          <a:p>
            <a:r>
              <a:rPr lang="en-US" b="1" dirty="0">
                <a:solidFill>
                  <a:srgbClr val="000000"/>
                </a:solidFill>
                <a:latin typeface="Arial" charset="0"/>
                <a:ea typeface="Arial" charset="0"/>
                <a:cs typeface="Arial" charset="0"/>
              </a:rPr>
              <a:t>What seems to be most important to you right now? </a:t>
            </a:r>
          </a:p>
        </p:txBody>
      </p:sp>
      <p:sp>
        <p:nvSpPr>
          <p:cNvPr id="15" name="Rectangle 14"/>
          <p:cNvSpPr/>
          <p:nvPr/>
        </p:nvSpPr>
        <p:spPr>
          <a:xfrm>
            <a:off x="1124584" y="1309908"/>
            <a:ext cx="2316480" cy="430887"/>
          </a:xfrm>
          <a:prstGeom prst="rect">
            <a:avLst/>
          </a:prstGeom>
        </p:spPr>
        <p:txBody>
          <a:bodyPr wrap="square">
            <a:spAutoFit/>
          </a:bodyPr>
          <a:lstStyle/>
          <a:p>
            <a:pPr algn="ctr"/>
            <a:r>
              <a:rPr lang="en-US" sz="2200" b="1" dirty="0">
                <a:solidFill>
                  <a:schemeClr val="accent1">
                    <a:lumMod val="75000"/>
                  </a:schemeClr>
                </a:solidFill>
                <a:latin typeface="Arial Black" charset="0"/>
                <a:ea typeface="Arial Black" charset="0"/>
                <a:cs typeface="Arial Black" charset="0"/>
              </a:rPr>
              <a:t>Talk About It</a:t>
            </a:r>
          </a:p>
        </p:txBody>
      </p:sp>
      <p:sp>
        <p:nvSpPr>
          <p:cNvPr id="16" name="Rectangle 15"/>
          <p:cNvSpPr/>
          <p:nvPr/>
        </p:nvSpPr>
        <p:spPr>
          <a:xfrm>
            <a:off x="345440" y="2492634"/>
            <a:ext cx="3738880" cy="923330"/>
          </a:xfrm>
          <a:prstGeom prst="rect">
            <a:avLst/>
          </a:prstGeom>
        </p:spPr>
        <p:txBody>
          <a:bodyPr wrap="square">
            <a:spAutoFit/>
          </a:bodyPr>
          <a:lstStyle/>
          <a:p>
            <a:r>
              <a:rPr lang="en-US" dirty="0">
                <a:latin typeface="Arial" charset="0"/>
                <a:ea typeface="Arial" charset="0"/>
                <a:cs typeface="Arial" charset="0"/>
              </a:rPr>
              <a:t>Turn to your shoulder partner and talk about the school activities and friends that affect your life. </a:t>
            </a:r>
          </a:p>
        </p:txBody>
      </p:sp>
      <p:sp>
        <p:nvSpPr>
          <p:cNvPr id="17" name="Rectangle 16"/>
          <p:cNvSpPr/>
          <p:nvPr/>
        </p:nvSpPr>
        <p:spPr>
          <a:xfrm>
            <a:off x="607671" y="3492473"/>
            <a:ext cx="4572000" cy="1200329"/>
          </a:xfrm>
          <a:prstGeom prst="rect">
            <a:avLst/>
          </a:prstGeom>
        </p:spPr>
        <p:txBody>
          <a:bodyPr>
            <a:spAutoFit/>
          </a:bodyPr>
          <a:lstStyle/>
          <a:p>
            <a:r>
              <a:rPr lang="en-US" dirty="0">
                <a:latin typeface="Arial" charset="0"/>
                <a:ea typeface="Arial" charset="0"/>
                <a:cs typeface="Arial" charset="0"/>
              </a:rPr>
              <a:t>Are you planning to go to college? </a:t>
            </a:r>
          </a:p>
          <a:p>
            <a:r>
              <a:rPr lang="en-US" dirty="0">
                <a:latin typeface="Arial" charset="0"/>
                <a:ea typeface="Arial" charset="0"/>
                <a:cs typeface="Arial" charset="0"/>
              </a:rPr>
              <a:t>What’s your plan of action?</a:t>
            </a:r>
          </a:p>
          <a:p>
            <a:r>
              <a:rPr lang="en-US" dirty="0">
                <a:latin typeface="Arial" charset="0"/>
                <a:ea typeface="Arial" charset="0"/>
                <a:cs typeface="Arial" charset="0"/>
              </a:rPr>
              <a:t>Do you count on your parents’ </a:t>
            </a:r>
          </a:p>
          <a:p>
            <a:r>
              <a:rPr lang="en-US" dirty="0">
                <a:latin typeface="Arial" charset="0"/>
                <a:ea typeface="Arial" charset="0"/>
                <a:cs typeface="Arial" charset="0"/>
              </a:rPr>
              <a:t>support?</a:t>
            </a:r>
          </a:p>
        </p:txBody>
      </p:sp>
      <p:sp>
        <p:nvSpPr>
          <p:cNvPr id="18" name="Rectangle 17"/>
          <p:cNvSpPr/>
          <p:nvPr/>
        </p:nvSpPr>
        <p:spPr>
          <a:xfrm>
            <a:off x="407963" y="3798212"/>
            <a:ext cx="358776" cy="584775"/>
          </a:xfrm>
          <a:prstGeom prst="rect">
            <a:avLst/>
          </a:prstGeom>
        </p:spPr>
        <p:txBody>
          <a:bodyPr wrap="square">
            <a:spAutoFit/>
          </a:bodyPr>
          <a:lstStyle/>
          <a:p>
            <a:r>
              <a:rPr lang="en-US" sz="3200" dirty="0">
                <a:solidFill>
                  <a:schemeClr val="accent1">
                    <a:lumMod val="75000"/>
                  </a:schemeClr>
                </a:solidFill>
                <a:latin typeface="KG Second Chances Sketch" charset="0"/>
                <a:ea typeface="KG Second Chances Sketch" charset="0"/>
                <a:cs typeface="KG Second Chances Sketch" charset="0"/>
              </a:rPr>
              <a:t>.</a:t>
            </a:r>
          </a:p>
        </p:txBody>
      </p:sp>
      <p:sp>
        <p:nvSpPr>
          <p:cNvPr id="19" name="Rectangle 18"/>
          <p:cNvSpPr/>
          <p:nvPr/>
        </p:nvSpPr>
        <p:spPr>
          <a:xfrm>
            <a:off x="407963" y="3248004"/>
            <a:ext cx="358776" cy="584775"/>
          </a:xfrm>
          <a:prstGeom prst="rect">
            <a:avLst/>
          </a:prstGeom>
        </p:spPr>
        <p:txBody>
          <a:bodyPr wrap="square">
            <a:spAutoFit/>
          </a:bodyPr>
          <a:lstStyle/>
          <a:p>
            <a:r>
              <a:rPr lang="en-US" sz="3200" dirty="0">
                <a:solidFill>
                  <a:schemeClr val="accent1">
                    <a:lumMod val="75000"/>
                  </a:schemeClr>
                </a:solidFill>
                <a:latin typeface="KG Second Chances Sketch" charset="0"/>
                <a:ea typeface="KG Second Chances Sketch" charset="0"/>
                <a:cs typeface="KG Second Chances Sketch" charset="0"/>
              </a:rPr>
              <a:t>.</a:t>
            </a:r>
          </a:p>
        </p:txBody>
      </p:sp>
      <p:sp>
        <p:nvSpPr>
          <p:cNvPr id="20" name="Rectangle 19"/>
          <p:cNvSpPr/>
          <p:nvPr/>
        </p:nvSpPr>
        <p:spPr>
          <a:xfrm>
            <a:off x="407964" y="3523108"/>
            <a:ext cx="358776" cy="584775"/>
          </a:xfrm>
          <a:prstGeom prst="rect">
            <a:avLst/>
          </a:prstGeom>
        </p:spPr>
        <p:txBody>
          <a:bodyPr wrap="square">
            <a:spAutoFit/>
          </a:bodyPr>
          <a:lstStyle/>
          <a:p>
            <a:r>
              <a:rPr lang="en-US" sz="3200" dirty="0">
                <a:solidFill>
                  <a:schemeClr val="accent1">
                    <a:lumMod val="75000"/>
                  </a:schemeClr>
                </a:solidFill>
                <a:latin typeface="KG Second Chances Sketch" charset="0"/>
                <a:ea typeface="KG Second Chances Sketch" charset="0"/>
                <a:cs typeface="KG Second Chances Sketch" charset="0"/>
              </a:rPr>
              <a:t>.</a:t>
            </a:r>
          </a:p>
        </p:txBody>
      </p:sp>
      <p:pic>
        <p:nvPicPr>
          <p:cNvPr id="2" name="Picture 1">
            <a:extLst>
              <a:ext uri="{FF2B5EF4-FFF2-40B4-BE49-F238E27FC236}">
                <a16:creationId xmlns:a16="http://schemas.microsoft.com/office/drawing/2014/main" id="{FD5DCEC7-FAD3-0545-A58B-271CBD3A7E74}"/>
              </a:ext>
            </a:extLst>
          </p:cNvPr>
          <p:cNvPicPr>
            <a:picLocks noChangeAspect="1"/>
          </p:cNvPicPr>
          <p:nvPr/>
        </p:nvPicPr>
        <p:blipFill>
          <a:blip r:embed="rId5"/>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336319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000" y="0"/>
            <a:ext cx="6858000" cy="51435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a:ext>
            </a:extLst>
          </a:blip>
          <a:srcRect/>
          <a:stretch/>
        </p:blipFill>
        <p:spPr>
          <a:xfrm flipH="1">
            <a:off x="-1" y="0"/>
            <a:ext cx="2378599" cy="5143500"/>
          </a:xfrm>
          <a:prstGeom prst="rect">
            <a:avLst/>
          </a:prstGeom>
        </p:spPr>
      </p:pic>
      <p:sp>
        <p:nvSpPr>
          <p:cNvPr id="6" name="Rectangle 5"/>
          <p:cNvSpPr/>
          <p:nvPr/>
        </p:nvSpPr>
        <p:spPr>
          <a:xfrm>
            <a:off x="370390" y="358815"/>
            <a:ext cx="3368233" cy="4352081"/>
          </a:xfrm>
          <a:prstGeom prst="rect">
            <a:avLst/>
          </a:prstGeom>
          <a:solidFill>
            <a:schemeClr val="accent1">
              <a:lumMod val="75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8" name="Rectangle 7"/>
          <p:cNvSpPr/>
          <p:nvPr/>
        </p:nvSpPr>
        <p:spPr>
          <a:xfrm>
            <a:off x="497198" y="427734"/>
            <a:ext cx="3090955" cy="923330"/>
          </a:xfrm>
          <a:prstGeom prst="rect">
            <a:avLst/>
          </a:prstGeom>
        </p:spPr>
        <p:txBody>
          <a:bodyPr wrap="square">
            <a:spAutoFit/>
          </a:bodyPr>
          <a:lstStyle/>
          <a:p>
            <a:pPr algn="ctr"/>
            <a:r>
              <a:rPr lang="en-US" b="1" dirty="0">
                <a:solidFill>
                  <a:schemeClr val="accent1">
                    <a:lumMod val="75000"/>
                  </a:schemeClr>
                </a:solidFill>
                <a:latin typeface="Arial" charset="0"/>
                <a:ea typeface="Arial" charset="0"/>
                <a:cs typeface="Arial" charset="0"/>
              </a:rPr>
              <a:t>What seems to be most important to you right now? </a:t>
            </a:r>
          </a:p>
        </p:txBody>
      </p:sp>
      <p:sp>
        <p:nvSpPr>
          <p:cNvPr id="9" name="Rectangle 8"/>
          <p:cNvSpPr/>
          <p:nvPr/>
        </p:nvSpPr>
        <p:spPr>
          <a:xfrm>
            <a:off x="370390" y="1288862"/>
            <a:ext cx="3368233" cy="923330"/>
          </a:xfrm>
          <a:prstGeom prst="rect">
            <a:avLst/>
          </a:prstGeom>
        </p:spPr>
        <p:txBody>
          <a:bodyPr wrap="square">
            <a:spAutoFit/>
          </a:bodyPr>
          <a:lstStyle/>
          <a:p>
            <a:pPr algn="ctr"/>
            <a:r>
              <a:rPr lang="en-US" dirty="0">
                <a:ln w="0"/>
                <a:solidFill>
                  <a:schemeClr val="bg1"/>
                </a:solidFill>
                <a:latin typeface="Arial" charset="0"/>
                <a:ea typeface="Arial" charset="0"/>
                <a:cs typeface="Arial" charset="0"/>
              </a:rPr>
              <a:t>Record your answer in </a:t>
            </a:r>
          </a:p>
          <a:p>
            <a:pPr algn="ctr"/>
            <a:r>
              <a:rPr lang="en-US" dirty="0">
                <a:ln w="0"/>
                <a:solidFill>
                  <a:schemeClr val="bg1"/>
                </a:solidFill>
                <a:latin typeface="Arial" charset="0"/>
                <a:ea typeface="Arial" charset="0"/>
                <a:cs typeface="Arial" charset="0"/>
              </a:rPr>
              <a:t>the Welcome page of </a:t>
            </a:r>
          </a:p>
          <a:p>
            <a:pPr algn="ctr"/>
            <a:r>
              <a:rPr lang="en-US" dirty="0">
                <a:ln w="0"/>
                <a:solidFill>
                  <a:schemeClr val="bg1"/>
                </a:solidFill>
                <a:latin typeface="Arial" charset="0"/>
                <a:ea typeface="Arial" charset="0"/>
                <a:cs typeface="Arial" charset="0"/>
              </a:rPr>
              <a:t>your Student Book.  </a:t>
            </a:r>
          </a:p>
        </p:txBody>
      </p:sp>
      <p:pic>
        <p:nvPicPr>
          <p:cNvPr id="11" name="Picture 10">
            <a:extLst>
              <a:ext uri="{FF2B5EF4-FFF2-40B4-BE49-F238E27FC236}">
                <a16:creationId xmlns:a16="http://schemas.microsoft.com/office/drawing/2014/main" id="{54E91324-C61E-AB40-9508-89CCDEB44077}"/>
              </a:ext>
            </a:extLst>
          </p:cNvPr>
          <p:cNvPicPr>
            <a:picLocks noChangeAspect="1"/>
          </p:cNvPicPr>
          <p:nvPr/>
        </p:nvPicPr>
        <p:blipFill>
          <a:blip r:embed="rId5"/>
          <a:stretch>
            <a:fillRect/>
          </a:stretch>
        </p:blipFill>
        <p:spPr>
          <a:xfrm>
            <a:off x="8348870" y="4156707"/>
            <a:ext cx="626887" cy="866429"/>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8025D47D-E3DC-A872-DFEB-058EE9420150}"/>
              </a:ext>
            </a:extLst>
          </p:cNvPr>
          <p:cNvPicPr>
            <a:picLocks noChangeAspect="1"/>
          </p:cNvPicPr>
          <p:nvPr/>
        </p:nvPicPr>
        <p:blipFill>
          <a:blip r:embed="rId6"/>
          <a:stretch>
            <a:fillRect/>
          </a:stretch>
        </p:blipFill>
        <p:spPr>
          <a:xfrm>
            <a:off x="1102792" y="2212192"/>
            <a:ext cx="2004090" cy="2465488"/>
          </a:xfrm>
          <a:prstGeom prst="rect">
            <a:avLst/>
          </a:prstGeom>
        </p:spPr>
      </p:pic>
    </p:spTree>
    <p:extLst>
      <p:ext uri="{BB962C8B-B14F-4D97-AF65-F5344CB8AC3E}">
        <p14:creationId xmlns:p14="http://schemas.microsoft.com/office/powerpoint/2010/main" val="1609030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9144000" cy="5143499"/>
          </a:xfrm>
          <a:prstGeom prst="rect">
            <a:avLst/>
          </a:prstGeom>
        </p:spPr>
      </p:pic>
      <p:sp>
        <p:nvSpPr>
          <p:cNvPr id="4" name="Rectangle 3"/>
          <p:cNvSpPr/>
          <p:nvPr/>
        </p:nvSpPr>
        <p:spPr>
          <a:xfrm>
            <a:off x="590309" y="913868"/>
            <a:ext cx="7940234" cy="3692856"/>
          </a:xfrm>
          <a:prstGeom prst="rect">
            <a:avLst/>
          </a:prstGeom>
          <a:solidFill>
            <a:schemeClr val="bg1">
              <a:alpha val="8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7" name="Rectangle 6"/>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ACADEMIC TRACK </a:t>
            </a:r>
            <a:r>
              <a:rPr lang="mr-IN" sz="2000" dirty="0">
                <a:solidFill>
                  <a:schemeClr val="bg1"/>
                </a:solidFill>
                <a:latin typeface="Arial" charset="0"/>
                <a:ea typeface="Arial" charset="0"/>
                <a:cs typeface="Arial" charset="0"/>
              </a:rPr>
              <a:t>–</a:t>
            </a:r>
            <a:r>
              <a:rPr lang="en-US" sz="2000" dirty="0">
                <a:solidFill>
                  <a:schemeClr val="bg1"/>
                </a:solidFill>
                <a:latin typeface="Arial" charset="0"/>
                <a:ea typeface="Arial" charset="0"/>
                <a:cs typeface="Arial" charset="0"/>
              </a:rPr>
              <a:t> STUDENT BOOK PAGE 6</a:t>
            </a:r>
          </a:p>
        </p:txBody>
      </p:sp>
      <p:sp>
        <p:nvSpPr>
          <p:cNvPr id="9" name="Rectangle 8"/>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90309" y="971744"/>
            <a:ext cx="7940234" cy="400110"/>
          </a:xfrm>
          <a:prstGeom prst="rect">
            <a:avLst/>
          </a:prstGeom>
        </p:spPr>
        <p:txBody>
          <a:bodyPr wrap="square">
            <a:spAutoFit/>
          </a:bodyPr>
          <a:lstStyle/>
          <a:p>
            <a:pPr algn="ctr"/>
            <a:r>
              <a:rPr lang="en-US" sz="2000" b="1" dirty="0">
                <a:solidFill>
                  <a:schemeClr val="accent1">
                    <a:lumMod val="75000"/>
                  </a:schemeClr>
                </a:solidFill>
                <a:latin typeface="Arial" charset="0"/>
                <a:ea typeface="Arial" charset="0"/>
                <a:cs typeface="Arial" charset="0"/>
              </a:rPr>
              <a:t>Where Are You In Your Schooling?</a:t>
            </a:r>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43593" y="1418153"/>
            <a:ext cx="5448300" cy="2690684"/>
          </a:xfrm>
          <a:prstGeom prst="rect">
            <a:avLst/>
          </a:prstGeom>
        </p:spPr>
      </p:pic>
      <p:sp>
        <p:nvSpPr>
          <p:cNvPr id="12" name="Rectangle 11"/>
          <p:cNvSpPr/>
          <p:nvPr/>
        </p:nvSpPr>
        <p:spPr>
          <a:xfrm>
            <a:off x="590309" y="4167872"/>
            <a:ext cx="7940234" cy="400110"/>
          </a:xfrm>
          <a:prstGeom prst="rect">
            <a:avLst/>
          </a:prstGeom>
        </p:spPr>
        <p:txBody>
          <a:bodyPr wrap="square">
            <a:spAutoFit/>
          </a:bodyPr>
          <a:lstStyle/>
          <a:p>
            <a:pPr algn="ctr"/>
            <a:r>
              <a:rPr lang="en-US" sz="2000" b="1" dirty="0">
                <a:solidFill>
                  <a:schemeClr val="accent1">
                    <a:lumMod val="75000"/>
                  </a:schemeClr>
                </a:solidFill>
                <a:latin typeface="Arial" charset="0"/>
                <a:ea typeface="Arial" charset="0"/>
                <a:cs typeface="Arial" charset="0"/>
              </a:rPr>
              <a:t>EVERY STEP COUNTS!</a:t>
            </a:r>
          </a:p>
        </p:txBody>
      </p:sp>
      <p:pic>
        <p:nvPicPr>
          <p:cNvPr id="13" name="Picture 12">
            <a:extLst>
              <a:ext uri="{FF2B5EF4-FFF2-40B4-BE49-F238E27FC236}">
                <a16:creationId xmlns:a16="http://schemas.microsoft.com/office/drawing/2014/main" id="{16421B73-1DBD-BE47-92CF-C8E5194F0968}"/>
              </a:ext>
            </a:extLst>
          </p:cNvPr>
          <p:cNvPicPr>
            <a:picLocks noChangeAspect="1"/>
          </p:cNvPicPr>
          <p:nvPr/>
        </p:nvPicPr>
        <p:blipFill>
          <a:blip r:embed="rId5"/>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1441404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17500"/>
            <a:ext cx="9144000" cy="4501299"/>
          </a:xfrm>
          <a:prstGeom prst="rect">
            <a:avLst/>
          </a:prstGeom>
        </p:spPr>
      </p:pic>
      <p:sp>
        <p:nvSpPr>
          <p:cNvPr id="6" name="Rectangle 5"/>
          <p:cNvSpPr/>
          <p:nvPr/>
        </p:nvSpPr>
        <p:spPr>
          <a:xfrm>
            <a:off x="1201480" y="962041"/>
            <a:ext cx="6588408" cy="664733"/>
          </a:xfrm>
          <a:prstGeom prst="rect">
            <a:avLst/>
          </a:prstGeom>
        </p:spPr>
        <p:txBody>
          <a:bodyPr wrap="square">
            <a:spAutoFit/>
          </a:bodyPr>
          <a:lstStyle/>
          <a:p>
            <a:r>
              <a:rPr lang="en-US" b="1" dirty="0">
                <a:solidFill>
                  <a:schemeClr val="accent1">
                    <a:lumMod val="75000"/>
                  </a:schemeClr>
                </a:solidFill>
                <a:latin typeface="Arial" charset="0"/>
                <a:ea typeface="Arial" charset="0"/>
                <a:cs typeface="Arial" charset="0"/>
              </a:rPr>
              <a:t>Knowing Where You </a:t>
            </a:r>
            <a:r>
              <a:rPr lang="en-US" b="1">
                <a:solidFill>
                  <a:schemeClr val="accent1">
                    <a:lumMod val="75000"/>
                  </a:schemeClr>
                </a:solidFill>
                <a:latin typeface="Arial" charset="0"/>
                <a:ea typeface="Arial" charset="0"/>
                <a:cs typeface="Arial" charset="0"/>
              </a:rPr>
              <a:t>Stand Will </a:t>
            </a:r>
            <a:r>
              <a:rPr lang="en-US" b="1" dirty="0">
                <a:solidFill>
                  <a:schemeClr val="accent1">
                    <a:lumMod val="75000"/>
                  </a:schemeClr>
                </a:solidFill>
                <a:latin typeface="Arial" charset="0"/>
                <a:ea typeface="Arial" charset="0"/>
                <a:cs typeface="Arial" charset="0"/>
              </a:rPr>
              <a:t>Help You Plan </a:t>
            </a:r>
            <a:r>
              <a:rPr lang="en-US" b="1">
                <a:solidFill>
                  <a:schemeClr val="accent1">
                    <a:lumMod val="75000"/>
                  </a:schemeClr>
                </a:solidFill>
                <a:latin typeface="Arial" charset="0"/>
                <a:ea typeface="Arial" charset="0"/>
                <a:cs typeface="Arial" charset="0"/>
              </a:rPr>
              <a:t>for </a:t>
            </a:r>
          </a:p>
          <a:p>
            <a:r>
              <a:rPr lang="en-US" b="1" dirty="0">
                <a:solidFill>
                  <a:schemeClr val="accent1">
                    <a:lumMod val="75000"/>
                  </a:schemeClr>
                </a:solidFill>
                <a:latin typeface="Arial" charset="0"/>
                <a:ea typeface="Arial" charset="0"/>
                <a:cs typeface="Arial" charset="0"/>
              </a:rPr>
              <a:t>the Future</a:t>
            </a:r>
          </a:p>
        </p:txBody>
      </p:sp>
      <p:sp>
        <p:nvSpPr>
          <p:cNvPr id="7" name="Rectangle 6"/>
          <p:cNvSpPr/>
          <p:nvPr/>
        </p:nvSpPr>
        <p:spPr>
          <a:xfrm>
            <a:off x="1190847" y="1518806"/>
            <a:ext cx="6730408" cy="3693319"/>
          </a:xfrm>
          <a:prstGeom prst="rect">
            <a:avLst/>
          </a:prstGeom>
        </p:spPr>
        <p:txBody>
          <a:bodyPr wrap="square">
            <a:spAutoFit/>
          </a:bodyPr>
          <a:lstStyle/>
          <a:p>
            <a:r>
              <a:rPr lang="en-US" dirty="0">
                <a:latin typeface="Arial" charset="0"/>
                <a:ea typeface="Arial" charset="0"/>
                <a:cs typeface="Arial" charset="0"/>
              </a:rPr>
              <a:t>Review the diagram on Student Book page 6. Discuss with your friends where you are right now and what you plan to do to prepare for the next level.</a:t>
            </a:r>
          </a:p>
          <a:p>
            <a:endParaRPr lang="en-US" dirty="0">
              <a:latin typeface="Arial" charset="0"/>
              <a:ea typeface="Arial" charset="0"/>
              <a:cs typeface="Arial" charset="0"/>
            </a:endParaRPr>
          </a:p>
          <a:p>
            <a:r>
              <a:rPr lang="en-US" dirty="0"/>
              <a:t>	</a:t>
            </a:r>
            <a:r>
              <a:rPr lang="en-US" sz="1700" dirty="0">
                <a:latin typeface="Arial" charset="0"/>
                <a:ea typeface="Arial" charset="0"/>
                <a:cs typeface="Arial" charset="0"/>
              </a:rPr>
              <a:t>Are there any academic experiences or study skills that you 	may transfer from one level to the next? </a:t>
            </a:r>
          </a:p>
          <a:p>
            <a:r>
              <a:rPr lang="en-US" sz="1700" dirty="0">
                <a:latin typeface="Arial" charset="0"/>
                <a:ea typeface="Arial" charset="0"/>
                <a:cs typeface="Arial" charset="0"/>
              </a:rPr>
              <a:t>	How soon can you start planning for college?</a:t>
            </a:r>
          </a:p>
          <a:p>
            <a:endParaRPr lang="en-US" dirty="0">
              <a:latin typeface="Arial" charset="0"/>
              <a:ea typeface="Arial" charset="0"/>
              <a:cs typeface="Arial" charset="0"/>
            </a:endParaRPr>
          </a:p>
          <a:p>
            <a:r>
              <a:rPr lang="en-US" dirty="0">
                <a:latin typeface="Arial" charset="0"/>
                <a:ea typeface="Arial" charset="0"/>
                <a:cs typeface="Arial" charset="0"/>
              </a:rPr>
              <a:t>Turn to your shoulder partner and share your ideas. Ask your facilitator for help if you need assistance answering these questions.</a:t>
            </a:r>
          </a:p>
          <a:p>
            <a:endParaRPr lang="en-US" dirty="0"/>
          </a:p>
          <a:p>
            <a:endParaRPr lang="en-US" dirty="0">
              <a:latin typeface="Arial" charset="0"/>
              <a:ea typeface="Arial" charset="0"/>
              <a:cs typeface="Arial" charset="0"/>
            </a:endParaRPr>
          </a:p>
        </p:txBody>
      </p:sp>
      <p:sp>
        <p:nvSpPr>
          <p:cNvPr id="8" name="Rectangle 7"/>
          <p:cNvSpPr/>
          <p:nvPr/>
        </p:nvSpPr>
        <p:spPr>
          <a:xfrm>
            <a:off x="1460587" y="2356257"/>
            <a:ext cx="358776" cy="584775"/>
          </a:xfrm>
          <a:prstGeom prst="rect">
            <a:avLst/>
          </a:prstGeom>
        </p:spPr>
        <p:txBody>
          <a:bodyPr wrap="square">
            <a:spAutoFit/>
          </a:bodyPr>
          <a:lstStyle/>
          <a:p>
            <a:r>
              <a:rPr lang="en-US" sz="3200" dirty="0">
                <a:solidFill>
                  <a:schemeClr val="accent1">
                    <a:lumMod val="75000"/>
                  </a:schemeClr>
                </a:solidFill>
                <a:latin typeface="KG Second Chances Sketch" charset="0"/>
                <a:ea typeface="KG Second Chances Sketch" charset="0"/>
                <a:cs typeface="KG Second Chances Sketch" charset="0"/>
              </a:rPr>
              <a:t>.</a:t>
            </a:r>
          </a:p>
        </p:txBody>
      </p:sp>
      <p:sp>
        <p:nvSpPr>
          <p:cNvPr id="9" name="Rectangle 8"/>
          <p:cNvSpPr/>
          <p:nvPr/>
        </p:nvSpPr>
        <p:spPr>
          <a:xfrm>
            <a:off x="1460587" y="2899650"/>
            <a:ext cx="358776" cy="584775"/>
          </a:xfrm>
          <a:prstGeom prst="rect">
            <a:avLst/>
          </a:prstGeom>
        </p:spPr>
        <p:txBody>
          <a:bodyPr wrap="square">
            <a:spAutoFit/>
          </a:bodyPr>
          <a:lstStyle/>
          <a:p>
            <a:r>
              <a:rPr lang="en-US" sz="3200" dirty="0">
                <a:solidFill>
                  <a:schemeClr val="accent1">
                    <a:lumMod val="75000"/>
                  </a:schemeClr>
                </a:solidFill>
                <a:latin typeface="KG Second Chances Sketch" charset="0"/>
                <a:ea typeface="KG Second Chances Sketch" charset="0"/>
                <a:cs typeface="KG Second Chances Sketch" charset="0"/>
              </a:rPr>
              <a:t>.</a:t>
            </a:r>
          </a:p>
        </p:txBody>
      </p:sp>
      <p:pic>
        <p:nvPicPr>
          <p:cNvPr id="10" name="Picture 9">
            <a:extLst>
              <a:ext uri="{FF2B5EF4-FFF2-40B4-BE49-F238E27FC236}">
                <a16:creationId xmlns:a16="http://schemas.microsoft.com/office/drawing/2014/main" id="{4C43D14E-86A4-A24B-8CCA-580134158F17}"/>
              </a:ext>
            </a:extLst>
          </p:cNvPr>
          <p:cNvPicPr>
            <a:picLocks noChangeAspect="1"/>
          </p:cNvPicPr>
          <p:nvPr/>
        </p:nvPicPr>
        <p:blipFill>
          <a:blip r:embed="rId3"/>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1030767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l="-4567" b="-260"/>
          <a:stretch/>
        </p:blipFill>
        <p:spPr>
          <a:xfrm>
            <a:off x="2317902" y="431863"/>
            <a:ext cx="6816412" cy="4726129"/>
          </a:xfrm>
          <a:prstGeom prst="rect">
            <a:avLst/>
          </a:prstGeom>
        </p:spPr>
      </p:pic>
      <p:sp>
        <p:nvSpPr>
          <p:cNvPr id="2" name="Rectangle 1"/>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ACADEMIC AND VALUE STATEMENTS – PAGE 7</a:t>
            </a:r>
          </a:p>
        </p:txBody>
      </p:sp>
      <p:sp>
        <p:nvSpPr>
          <p:cNvPr id="4" name="Rectangle 3"/>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82879" y="690815"/>
            <a:ext cx="2411465" cy="769441"/>
          </a:xfrm>
          <a:prstGeom prst="rect">
            <a:avLst/>
          </a:prstGeom>
        </p:spPr>
        <p:txBody>
          <a:bodyPr wrap="square">
            <a:spAutoFit/>
          </a:bodyPr>
          <a:lstStyle/>
          <a:p>
            <a:pPr algn="ctr"/>
            <a:r>
              <a:rPr lang="en-US" sz="2200" b="1" dirty="0">
                <a:solidFill>
                  <a:schemeClr val="accent1">
                    <a:lumMod val="75000"/>
                  </a:schemeClr>
                </a:solidFill>
                <a:latin typeface="Arial Black" charset="0"/>
                <a:ea typeface="Arial Black" charset="0"/>
                <a:cs typeface="Arial Black" charset="0"/>
              </a:rPr>
              <a:t>Agree or</a:t>
            </a:r>
          </a:p>
          <a:p>
            <a:pPr algn="ctr"/>
            <a:r>
              <a:rPr lang="en-US" sz="2200" b="1" dirty="0">
                <a:solidFill>
                  <a:schemeClr val="accent1">
                    <a:lumMod val="75000"/>
                  </a:schemeClr>
                </a:solidFill>
                <a:latin typeface="Arial Black" charset="0"/>
                <a:ea typeface="Arial Black" charset="0"/>
                <a:cs typeface="Arial Black" charset="0"/>
              </a:rPr>
              <a:t>Disagree?</a:t>
            </a:r>
          </a:p>
        </p:txBody>
      </p:sp>
      <p:pic>
        <p:nvPicPr>
          <p:cNvPr id="10" name="Picture 9">
            <a:extLst>
              <a:ext uri="{FF2B5EF4-FFF2-40B4-BE49-F238E27FC236}">
                <a16:creationId xmlns:a16="http://schemas.microsoft.com/office/drawing/2014/main" id="{65A53273-09E3-0644-9103-FB06D7C89EFD}"/>
              </a:ext>
            </a:extLst>
          </p:cNvPr>
          <p:cNvPicPr>
            <a:picLocks noChangeAspect="1"/>
          </p:cNvPicPr>
          <p:nvPr/>
        </p:nvPicPr>
        <p:blipFill>
          <a:blip r:embed="rId4"/>
          <a:stretch>
            <a:fillRect/>
          </a:stretch>
        </p:blipFill>
        <p:spPr>
          <a:xfrm>
            <a:off x="8348870" y="4156707"/>
            <a:ext cx="626887" cy="866429"/>
          </a:xfrm>
          <a:prstGeom prst="rect">
            <a:avLst/>
          </a:prstGeom>
        </p:spPr>
      </p:pic>
      <p:pic>
        <p:nvPicPr>
          <p:cNvPr id="6" name="Picture 5" descr="Table&#10;&#10;Description automatically generated">
            <a:extLst>
              <a:ext uri="{FF2B5EF4-FFF2-40B4-BE49-F238E27FC236}">
                <a16:creationId xmlns:a16="http://schemas.microsoft.com/office/drawing/2014/main" id="{71BB418E-6777-2B83-4E49-DD7CC6CC2E6A}"/>
              </a:ext>
            </a:extLst>
          </p:cNvPr>
          <p:cNvPicPr>
            <a:picLocks noChangeAspect="1"/>
          </p:cNvPicPr>
          <p:nvPr/>
        </p:nvPicPr>
        <p:blipFill>
          <a:blip r:embed="rId5"/>
          <a:stretch>
            <a:fillRect/>
          </a:stretch>
        </p:blipFill>
        <p:spPr>
          <a:xfrm>
            <a:off x="19392" y="1629779"/>
            <a:ext cx="2574952" cy="3283527"/>
          </a:xfrm>
          <a:prstGeom prst="rect">
            <a:avLst/>
          </a:prstGeom>
        </p:spPr>
      </p:pic>
    </p:spTree>
    <p:extLst>
      <p:ext uri="{BB962C8B-B14F-4D97-AF65-F5344CB8AC3E}">
        <p14:creationId xmlns:p14="http://schemas.microsoft.com/office/powerpoint/2010/main" val="906728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306183" y="0"/>
            <a:ext cx="4836875" cy="5143500"/>
          </a:xfrm>
          <a:prstGeom prst="rect">
            <a:avLst/>
          </a:prstGeom>
        </p:spPr>
      </p:pic>
      <p:sp>
        <p:nvSpPr>
          <p:cNvPr id="2" name="Rectangle 1"/>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ACADEMIC AND VALUE STATEMENTS – PAGE 7</a:t>
            </a:r>
          </a:p>
        </p:txBody>
      </p:sp>
      <p:sp>
        <p:nvSpPr>
          <p:cNvPr id="4" name="Rectangle 3"/>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87078" y="701750"/>
            <a:ext cx="3732028" cy="4157330"/>
          </a:xfrm>
          <a:prstGeom prst="rect">
            <a:avLst/>
          </a:prstGeom>
          <a:solidFill>
            <a:schemeClr val="accent1">
              <a:lumMod val="75000"/>
              <a:alpha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8" name="Rectangle 7"/>
          <p:cNvSpPr/>
          <p:nvPr/>
        </p:nvSpPr>
        <p:spPr>
          <a:xfrm>
            <a:off x="465146" y="801739"/>
            <a:ext cx="3369174" cy="584775"/>
          </a:xfrm>
          <a:prstGeom prst="rect">
            <a:avLst/>
          </a:prstGeom>
        </p:spPr>
        <p:txBody>
          <a:bodyPr wrap="square">
            <a:spAutoFit/>
          </a:bodyPr>
          <a:lstStyle/>
          <a:p>
            <a:r>
              <a:rPr lang="en-US" sz="1600" b="1" dirty="0">
                <a:solidFill>
                  <a:schemeClr val="accent1">
                    <a:lumMod val="75000"/>
                  </a:schemeClr>
                </a:solidFill>
                <a:latin typeface="Arial" charset="0"/>
                <a:ea typeface="Arial" charset="0"/>
                <a:cs typeface="Arial" charset="0"/>
              </a:rPr>
              <a:t>8. Success in life has different meanings to different people.</a:t>
            </a:r>
          </a:p>
        </p:txBody>
      </p:sp>
      <p:sp>
        <p:nvSpPr>
          <p:cNvPr id="9" name="Rectangle 8"/>
          <p:cNvSpPr/>
          <p:nvPr/>
        </p:nvSpPr>
        <p:spPr>
          <a:xfrm>
            <a:off x="465146" y="1410993"/>
            <a:ext cx="3369174" cy="3539430"/>
          </a:xfrm>
          <a:prstGeom prst="rect">
            <a:avLst/>
          </a:prstGeom>
        </p:spPr>
        <p:txBody>
          <a:bodyPr wrap="square">
            <a:spAutoFit/>
          </a:bodyPr>
          <a:lstStyle/>
          <a:p>
            <a:r>
              <a:rPr lang="en-US" sz="1400" dirty="0">
                <a:solidFill>
                  <a:schemeClr val="bg1"/>
                </a:solidFill>
                <a:latin typeface="Arial" charset="0"/>
                <a:ea typeface="Arial" charset="0"/>
                <a:cs typeface="Arial" charset="0"/>
              </a:rPr>
              <a:t>Say if you agree or disagree with this statement and explain why.</a:t>
            </a:r>
          </a:p>
          <a:p>
            <a:r>
              <a:rPr lang="en-US" sz="1400" dirty="0">
                <a:solidFill>
                  <a:schemeClr val="bg1"/>
                </a:solidFill>
                <a:latin typeface="Arial" charset="0"/>
                <a:ea typeface="Arial" charset="0"/>
                <a:cs typeface="Arial" charset="0"/>
              </a:rPr>
              <a:t>Use one of these sentence starters when you answer:</a:t>
            </a:r>
          </a:p>
          <a:p>
            <a:endParaRPr lang="en-US" sz="1400" dirty="0">
              <a:solidFill>
                <a:schemeClr val="bg1"/>
              </a:solidFill>
              <a:latin typeface="Arial" charset="0"/>
              <a:ea typeface="Arial" charset="0"/>
              <a:cs typeface="Arial" charset="0"/>
            </a:endParaRPr>
          </a:p>
          <a:p>
            <a:r>
              <a:rPr lang="en-US" sz="1400" dirty="0">
                <a:solidFill>
                  <a:schemeClr val="bg1"/>
                </a:solidFill>
                <a:latin typeface="Arial" charset="0"/>
                <a:ea typeface="Arial" charset="0"/>
                <a:cs typeface="Arial" charset="0"/>
              </a:rPr>
              <a:t>   I </a:t>
            </a:r>
            <a:r>
              <a:rPr lang="en-US" sz="1400" b="1" dirty="0">
                <a:solidFill>
                  <a:schemeClr val="accent1">
                    <a:lumMod val="75000"/>
                  </a:schemeClr>
                </a:solidFill>
                <a:latin typeface="Arial" charset="0"/>
                <a:ea typeface="Arial" charset="0"/>
                <a:cs typeface="Arial" charset="0"/>
              </a:rPr>
              <a:t>agree</a:t>
            </a:r>
            <a:r>
              <a:rPr lang="en-US" sz="1400" dirty="0">
                <a:solidFill>
                  <a:schemeClr val="bg1"/>
                </a:solidFill>
                <a:latin typeface="Arial" charset="0"/>
                <a:ea typeface="Arial" charset="0"/>
                <a:cs typeface="Arial" charset="0"/>
              </a:rPr>
              <a:t> with this statement. </a:t>
            </a:r>
          </a:p>
          <a:p>
            <a:r>
              <a:rPr lang="en-US" sz="1400" dirty="0">
                <a:solidFill>
                  <a:schemeClr val="bg1"/>
                </a:solidFill>
                <a:latin typeface="Arial" charset="0"/>
                <a:ea typeface="Arial" charset="0"/>
                <a:cs typeface="Arial" charset="0"/>
              </a:rPr>
              <a:t>For me being successful means _______________________________________________________________.</a:t>
            </a:r>
          </a:p>
          <a:p>
            <a:endParaRPr lang="en-US" sz="1400" dirty="0">
              <a:latin typeface="Arial" charset="0"/>
              <a:ea typeface="Arial" charset="0"/>
              <a:cs typeface="Arial" charset="0"/>
            </a:endParaRPr>
          </a:p>
          <a:p>
            <a:r>
              <a:rPr lang="en-US" sz="1400" dirty="0">
                <a:latin typeface="Arial" charset="0"/>
                <a:ea typeface="Arial" charset="0"/>
                <a:cs typeface="Arial" charset="0"/>
              </a:rPr>
              <a:t>   </a:t>
            </a:r>
            <a:r>
              <a:rPr lang="en-US" sz="1400" dirty="0">
                <a:solidFill>
                  <a:schemeClr val="bg1"/>
                </a:solidFill>
                <a:latin typeface="Arial" charset="0"/>
                <a:ea typeface="Arial" charset="0"/>
                <a:cs typeface="Arial" charset="0"/>
              </a:rPr>
              <a:t>I </a:t>
            </a:r>
            <a:r>
              <a:rPr lang="en-US" sz="1400" b="1" dirty="0">
                <a:solidFill>
                  <a:schemeClr val="accent1">
                    <a:lumMod val="75000"/>
                  </a:schemeClr>
                </a:solidFill>
                <a:latin typeface="Arial" charset="0"/>
                <a:ea typeface="Arial" charset="0"/>
                <a:cs typeface="Arial" charset="0"/>
              </a:rPr>
              <a:t>disagree</a:t>
            </a:r>
            <a:r>
              <a:rPr lang="en-US" sz="1400" dirty="0">
                <a:solidFill>
                  <a:schemeClr val="bg1"/>
                </a:solidFill>
                <a:latin typeface="Arial" charset="0"/>
                <a:ea typeface="Arial" charset="0"/>
                <a:cs typeface="Arial" charset="0"/>
              </a:rPr>
              <a:t> with this statement. Success in life means the same to everyone. You measure success by _______________________________________________________________. </a:t>
            </a:r>
          </a:p>
          <a:p>
            <a:endParaRPr lang="en-US" sz="1400" dirty="0">
              <a:latin typeface="Arial" charset="0"/>
              <a:ea typeface="Arial" charset="0"/>
              <a:cs typeface="Arial" charset="0"/>
            </a:endParaRPr>
          </a:p>
        </p:txBody>
      </p:sp>
      <p:sp>
        <p:nvSpPr>
          <p:cNvPr id="10" name="Rectangle 9"/>
          <p:cNvSpPr/>
          <p:nvPr/>
        </p:nvSpPr>
        <p:spPr>
          <a:xfrm>
            <a:off x="464204" y="2216906"/>
            <a:ext cx="358776" cy="584775"/>
          </a:xfrm>
          <a:prstGeom prst="rect">
            <a:avLst/>
          </a:prstGeom>
        </p:spPr>
        <p:txBody>
          <a:bodyPr wrap="square">
            <a:spAutoFit/>
          </a:bodyPr>
          <a:lstStyle/>
          <a:p>
            <a:r>
              <a:rPr lang="en-US" sz="3200" dirty="0">
                <a:solidFill>
                  <a:schemeClr val="accent1">
                    <a:lumMod val="75000"/>
                  </a:schemeClr>
                </a:solidFill>
                <a:latin typeface="KG Second Chances Sketch" charset="0"/>
                <a:ea typeface="KG Second Chances Sketch" charset="0"/>
                <a:cs typeface="KG Second Chances Sketch" charset="0"/>
              </a:rPr>
              <a:t>.</a:t>
            </a:r>
          </a:p>
        </p:txBody>
      </p:sp>
      <p:sp>
        <p:nvSpPr>
          <p:cNvPr id="11" name="Rectangle 10"/>
          <p:cNvSpPr/>
          <p:nvPr/>
        </p:nvSpPr>
        <p:spPr>
          <a:xfrm>
            <a:off x="453571" y="3283307"/>
            <a:ext cx="358776" cy="584775"/>
          </a:xfrm>
          <a:prstGeom prst="rect">
            <a:avLst/>
          </a:prstGeom>
        </p:spPr>
        <p:txBody>
          <a:bodyPr wrap="square">
            <a:spAutoFit/>
          </a:bodyPr>
          <a:lstStyle/>
          <a:p>
            <a:r>
              <a:rPr lang="en-US" sz="3200" dirty="0">
                <a:solidFill>
                  <a:schemeClr val="accent1">
                    <a:lumMod val="75000"/>
                  </a:schemeClr>
                </a:solidFill>
                <a:latin typeface="KG Second Chances Sketch" charset="0"/>
                <a:ea typeface="KG Second Chances Sketch" charset="0"/>
                <a:cs typeface="KG Second Chances Sketch" charset="0"/>
              </a:rPr>
              <a:t>.</a:t>
            </a:r>
          </a:p>
        </p:txBody>
      </p:sp>
      <p:pic>
        <p:nvPicPr>
          <p:cNvPr id="12" name="Picture 11">
            <a:extLst>
              <a:ext uri="{FF2B5EF4-FFF2-40B4-BE49-F238E27FC236}">
                <a16:creationId xmlns:a16="http://schemas.microsoft.com/office/drawing/2014/main" id="{8256377D-B540-8046-A866-E2E70FA497E7}"/>
              </a:ext>
            </a:extLst>
          </p:cNvPr>
          <p:cNvPicPr>
            <a:picLocks noChangeAspect="1"/>
          </p:cNvPicPr>
          <p:nvPr/>
        </p:nvPicPr>
        <p:blipFill>
          <a:blip r:embed="rId4"/>
          <a:stretch>
            <a:fillRect/>
          </a:stretch>
        </p:blipFill>
        <p:spPr>
          <a:xfrm>
            <a:off x="8348870" y="4156707"/>
            <a:ext cx="626887" cy="866429"/>
          </a:xfrm>
          <a:prstGeom prst="rect">
            <a:avLst/>
          </a:prstGeom>
        </p:spPr>
      </p:pic>
    </p:spTree>
    <p:extLst>
      <p:ext uri="{BB962C8B-B14F-4D97-AF65-F5344CB8AC3E}">
        <p14:creationId xmlns:p14="http://schemas.microsoft.com/office/powerpoint/2010/main" val="741939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HOW ARE YOUR PLANS FOR GRADUATION PROGRESSING? – PAGE 8</a:t>
            </a:r>
          </a:p>
        </p:txBody>
      </p:sp>
      <p:sp>
        <p:nvSpPr>
          <p:cNvPr id="4" name="Rectangle 3"/>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82879" y="858458"/>
            <a:ext cx="8792878" cy="430887"/>
          </a:xfrm>
          <a:prstGeom prst="rect">
            <a:avLst/>
          </a:prstGeom>
        </p:spPr>
        <p:txBody>
          <a:bodyPr wrap="square">
            <a:spAutoFit/>
          </a:bodyPr>
          <a:lstStyle/>
          <a:p>
            <a:pPr algn="ctr"/>
            <a:r>
              <a:rPr lang="en-US" sz="2200" b="1" dirty="0">
                <a:solidFill>
                  <a:schemeClr val="accent1">
                    <a:lumMod val="75000"/>
                  </a:schemeClr>
                </a:solidFill>
                <a:latin typeface="Arial Black" charset="0"/>
                <a:ea typeface="Arial Black" charset="0"/>
                <a:cs typeface="Arial Black" charset="0"/>
              </a:rPr>
              <a:t>College &amp; Career Readiness Continuum</a:t>
            </a:r>
          </a:p>
        </p:txBody>
      </p:sp>
      <p:pic>
        <p:nvPicPr>
          <p:cNvPr id="9" name="Picture 8">
            <a:extLst>
              <a:ext uri="{FF2B5EF4-FFF2-40B4-BE49-F238E27FC236}">
                <a16:creationId xmlns:a16="http://schemas.microsoft.com/office/drawing/2014/main" id="{D4E5D206-8EDC-8042-B0F5-9CFC480404EB}"/>
              </a:ext>
            </a:extLst>
          </p:cNvPr>
          <p:cNvPicPr>
            <a:picLocks noChangeAspect="1"/>
          </p:cNvPicPr>
          <p:nvPr/>
        </p:nvPicPr>
        <p:blipFill>
          <a:blip r:embed="rId3"/>
          <a:stretch>
            <a:fillRect/>
          </a:stretch>
        </p:blipFill>
        <p:spPr>
          <a:xfrm>
            <a:off x="8348870" y="4156707"/>
            <a:ext cx="626887" cy="866429"/>
          </a:xfrm>
          <a:prstGeom prst="rect">
            <a:avLst/>
          </a:prstGeom>
        </p:spPr>
      </p:pic>
      <p:pic>
        <p:nvPicPr>
          <p:cNvPr id="6" name="Picture 5" descr="Timeline&#10;&#10;Description automatically generated">
            <a:extLst>
              <a:ext uri="{FF2B5EF4-FFF2-40B4-BE49-F238E27FC236}">
                <a16:creationId xmlns:a16="http://schemas.microsoft.com/office/drawing/2014/main" id="{C5EC1576-ADFA-8A96-7FC0-FE3852AFBB63}"/>
              </a:ext>
            </a:extLst>
          </p:cNvPr>
          <p:cNvPicPr>
            <a:picLocks noChangeAspect="1"/>
          </p:cNvPicPr>
          <p:nvPr/>
        </p:nvPicPr>
        <p:blipFill>
          <a:blip r:embed="rId4"/>
          <a:stretch>
            <a:fillRect/>
          </a:stretch>
        </p:blipFill>
        <p:spPr>
          <a:xfrm>
            <a:off x="71486" y="1778000"/>
            <a:ext cx="9001027" cy="2378707"/>
          </a:xfrm>
          <a:prstGeom prst="rect">
            <a:avLst/>
          </a:prstGeom>
        </p:spPr>
      </p:pic>
    </p:spTree>
    <p:extLst>
      <p:ext uri="{BB962C8B-B14F-4D97-AF65-F5344CB8AC3E}">
        <p14:creationId xmlns:p14="http://schemas.microsoft.com/office/powerpoint/2010/main" val="191202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409004"/>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82880" y="10160"/>
            <a:ext cx="8792877" cy="400110"/>
          </a:xfrm>
          <a:prstGeom prst="rect">
            <a:avLst/>
          </a:prstGeom>
          <a:noFill/>
        </p:spPr>
        <p:txBody>
          <a:bodyPr wrap="square" rtlCol="0">
            <a:spAutoFit/>
          </a:bodyPr>
          <a:lstStyle/>
          <a:p>
            <a:pPr algn="r"/>
            <a:r>
              <a:rPr lang="en-US" sz="2000" dirty="0">
                <a:solidFill>
                  <a:schemeClr val="bg1"/>
                </a:solidFill>
                <a:latin typeface="Arial" charset="0"/>
                <a:ea typeface="Arial" charset="0"/>
                <a:cs typeface="Arial" charset="0"/>
              </a:rPr>
              <a:t>HOW ARE YOUR PLANS FOR GRADUATION PROGRESSING? – PAGE 8</a:t>
            </a:r>
          </a:p>
        </p:txBody>
      </p:sp>
      <p:sp>
        <p:nvSpPr>
          <p:cNvPr id="5" name="Rectangle 4"/>
          <p:cNvSpPr/>
          <p:nvPr/>
        </p:nvSpPr>
        <p:spPr>
          <a:xfrm>
            <a:off x="0" y="409004"/>
            <a:ext cx="9144000" cy="4571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229E9FB-4BBC-D144-9CA8-20E0037C30C4}"/>
              </a:ext>
            </a:extLst>
          </p:cNvPr>
          <p:cNvPicPr>
            <a:picLocks noChangeAspect="1"/>
          </p:cNvPicPr>
          <p:nvPr/>
        </p:nvPicPr>
        <p:blipFill>
          <a:blip r:embed="rId2"/>
          <a:stretch>
            <a:fillRect/>
          </a:stretch>
        </p:blipFill>
        <p:spPr>
          <a:xfrm>
            <a:off x="8348870" y="4156707"/>
            <a:ext cx="626887" cy="866429"/>
          </a:xfrm>
          <a:prstGeom prst="rect">
            <a:avLst/>
          </a:prstGeom>
        </p:spPr>
      </p:pic>
      <p:pic>
        <p:nvPicPr>
          <p:cNvPr id="8" name="Picture 7" descr="Graphical user interface, text, email&#10;&#10;Description automatically generated">
            <a:extLst>
              <a:ext uri="{FF2B5EF4-FFF2-40B4-BE49-F238E27FC236}">
                <a16:creationId xmlns:a16="http://schemas.microsoft.com/office/drawing/2014/main" id="{615A48BD-4FD0-38DD-5E9D-FEF972728BE1}"/>
              </a:ext>
            </a:extLst>
          </p:cNvPr>
          <p:cNvPicPr>
            <a:picLocks noChangeAspect="1"/>
          </p:cNvPicPr>
          <p:nvPr/>
        </p:nvPicPr>
        <p:blipFill rotWithShape="1">
          <a:blip r:embed="rId3"/>
          <a:srcRect l="3146" t="2903"/>
          <a:stretch/>
        </p:blipFill>
        <p:spPr>
          <a:xfrm>
            <a:off x="2237289" y="587871"/>
            <a:ext cx="4360938" cy="4452836"/>
          </a:xfrm>
          <a:prstGeom prst="rect">
            <a:avLst/>
          </a:prstGeom>
        </p:spPr>
      </p:pic>
    </p:spTree>
    <p:extLst>
      <p:ext uri="{BB962C8B-B14F-4D97-AF65-F5344CB8AC3E}">
        <p14:creationId xmlns:p14="http://schemas.microsoft.com/office/powerpoint/2010/main" val="843266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215</TotalTime>
  <Words>2354</Words>
  <Application>Microsoft Macintosh PowerPoint</Application>
  <PresentationFormat>On-screen Show (16:9)</PresentationFormat>
  <Paragraphs>153</Paragraphs>
  <Slides>16</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Arial Black</vt:lpstr>
      <vt:lpstr>Calibri</vt:lpstr>
      <vt:lpstr>KG Second Chances Sketch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Collazo</dc:creator>
  <cp:lastModifiedBy>Microsoft Office User</cp:lastModifiedBy>
  <cp:revision>31</cp:revision>
  <dcterms:created xsi:type="dcterms:W3CDTF">2017-08-09T01:45:06Z</dcterms:created>
  <dcterms:modified xsi:type="dcterms:W3CDTF">2022-05-03T16:14:06Z</dcterms:modified>
</cp:coreProperties>
</file>