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58" r:id="rId1"/>
  </p:sldMasterIdLst>
  <p:notesMasterIdLst>
    <p:notesMasterId r:id="rId12"/>
  </p:notesMasterIdLst>
  <p:sldIdLst>
    <p:sldId id="286" r:id="rId2"/>
    <p:sldId id="313" r:id="rId3"/>
    <p:sldId id="315" r:id="rId4"/>
    <p:sldId id="316" r:id="rId5"/>
    <p:sldId id="317" r:id="rId6"/>
    <p:sldId id="295" r:id="rId7"/>
    <p:sldId id="318" r:id="rId8"/>
    <p:sldId id="319" r:id="rId9"/>
    <p:sldId id="299" r:id="rId10"/>
    <p:sldId id="307"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582" autoAdjust="0"/>
    <p:restoredTop sz="87986" autoAdjust="0"/>
  </p:normalViewPr>
  <p:slideViewPr>
    <p:cSldViewPr snapToGrid="0" snapToObjects="1">
      <p:cViewPr>
        <p:scale>
          <a:sx n="87" d="100"/>
          <a:sy n="87" d="100"/>
        </p:scale>
        <p:origin x="168" y="152"/>
      </p:cViewPr>
      <p:guideLst>
        <p:guide orient="horz" pos="2160"/>
        <p:guide pos="2880"/>
      </p:guideLst>
    </p:cSldViewPr>
  </p:slideViewPr>
  <p:notesTextViewPr>
    <p:cViewPr>
      <p:scale>
        <a:sx n="90" d="100"/>
        <a:sy n="90" d="100"/>
      </p:scale>
      <p:origin x="0" y="0"/>
    </p:cViewPr>
  </p:notesTextViewPr>
  <p:sorterViewPr>
    <p:cViewPr>
      <p:scale>
        <a:sx n="145" d="100"/>
        <a:sy n="145"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D7BA45-0E42-A54E-8885-C390EBCF4613}" type="datetimeFigureOut">
              <a:rPr lang="en-US" smtClean="0"/>
              <a:t>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AD717C-EE1B-DC47-9A90-2FD070F42C19}" type="slidenum">
              <a:rPr lang="en-US" smtClean="0"/>
              <a:t>‹#›</a:t>
            </a:fld>
            <a:endParaRPr lang="en-US"/>
          </a:p>
        </p:txBody>
      </p:sp>
    </p:spTree>
    <p:extLst>
      <p:ext uri="{BB962C8B-B14F-4D97-AF65-F5344CB8AC3E}">
        <p14:creationId xmlns:p14="http://schemas.microsoft.com/office/powerpoint/2010/main" val="4197441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a:t>
            </a:r>
            <a:r>
              <a:rPr lang="en-US" sz="1200" kern="1200" baseline="0" dirty="0" smtClean="0">
                <a:solidFill>
                  <a:schemeClr val="tx1"/>
                </a:solidFill>
                <a:effectLst/>
                <a:latin typeface="+mn-lt"/>
                <a:ea typeface="+mn-ea"/>
                <a:cs typeface="+mn-cs"/>
              </a:rPr>
              <a:t> students are like you!  They are each going through different things in their lives right now.  They may get good grades and sometimes struggle with some of the same things you do.  Maybe they are attending a new school, or  learning how to drive.  Maybe they learned how to playing music on the guitar or the drums.  Maybe they like to play sports, or hang out with friends.  </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AD717C-EE1B-DC47-9A90-2FD070F42C19}" type="slidenum">
              <a:rPr lang="en-US" smtClean="0"/>
              <a:t>1</a:t>
            </a:fld>
            <a:endParaRPr lang="en-US"/>
          </a:p>
        </p:txBody>
      </p:sp>
    </p:spTree>
    <p:extLst>
      <p:ext uri="{BB962C8B-B14F-4D97-AF65-F5344CB8AC3E}">
        <p14:creationId xmlns:p14="http://schemas.microsoft.com/office/powerpoint/2010/main" val="128698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Let students know:</a:t>
            </a:r>
          </a:p>
          <a:p>
            <a:r>
              <a:rPr lang="en-US" sz="1800" b="1" i="1" dirty="0" smtClean="0"/>
              <a:t>The</a:t>
            </a:r>
            <a:r>
              <a:rPr lang="en-US" sz="1800" b="1" i="1" baseline="0" dirty="0" smtClean="0"/>
              <a:t> next session is called </a:t>
            </a:r>
            <a:r>
              <a:rPr lang="en-US" sz="1800" b="1" i="1" dirty="0" smtClean="0"/>
              <a:t>I</a:t>
            </a:r>
            <a:r>
              <a:rPr lang="en-US" b="1" i="1" dirty="0" smtClean="0"/>
              <a:t>NSPIRATION and will provide support </a:t>
            </a:r>
            <a:r>
              <a:rPr lang="en-US" i="1" dirty="0" smtClean="0"/>
              <a:t>in planning your futures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AD717C-EE1B-DC47-9A90-2FD070F42C19}" type="slidenum">
              <a:rPr lang="en-US" smtClean="0"/>
              <a:t>10</a:t>
            </a:fld>
            <a:endParaRPr lang="en-US"/>
          </a:p>
        </p:txBody>
      </p:sp>
    </p:spTree>
    <p:extLst>
      <p:ext uri="{BB962C8B-B14F-4D97-AF65-F5344CB8AC3E}">
        <p14:creationId xmlns:p14="http://schemas.microsoft.com/office/powerpoint/2010/main" val="1127830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This “Welcome” page would be best presented to</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students as if it were a lens into their state of mind. In other words, the students should be encouraged to respond in a way that highlights the present -- where they are in life -- and what factors are occupying their thoughts at this time. </a:t>
            </a:r>
            <a:endParaRPr lang="en-US" i="1" dirty="0" smtClean="0"/>
          </a:p>
          <a:p>
            <a:r>
              <a:rPr lang="en-US" sz="1200" i="1" kern="1200" dirty="0" smtClean="0">
                <a:solidFill>
                  <a:schemeClr val="tx1"/>
                </a:solidFill>
                <a:effectLst/>
                <a:latin typeface="+mn-lt"/>
                <a:ea typeface="+mn-ea"/>
                <a:cs typeface="+mn-cs"/>
              </a:rPr>
              <a:t>Ask students to turn to the opening Welcome page and by asking students to spend a moment answering the following in their minds: </a:t>
            </a:r>
            <a:endParaRPr lang="en-US" i="1" dirty="0" smtClean="0"/>
          </a:p>
          <a:p>
            <a:r>
              <a:rPr lang="en-US" sz="1200" kern="1200" dirty="0" smtClean="0">
                <a:solidFill>
                  <a:schemeClr val="tx1"/>
                </a:solidFill>
                <a:effectLst/>
                <a:latin typeface="+mn-lt"/>
                <a:ea typeface="+mn-ea"/>
                <a:cs typeface="+mn-cs"/>
              </a:rPr>
              <a:t>.  Think about the activities and friends that affect your social life. </a:t>
            </a:r>
            <a:endParaRPr lang="en-US" dirty="0" smtClean="0"/>
          </a:p>
          <a:p>
            <a:r>
              <a:rPr lang="en-US" sz="1200" kern="1200" dirty="0" smtClean="0">
                <a:solidFill>
                  <a:schemeClr val="tx1"/>
                </a:solidFill>
                <a:effectLst/>
                <a:latin typeface="+mn-lt"/>
                <a:ea typeface="+mn-ea"/>
                <a:cs typeface="+mn-cs"/>
              </a:rPr>
              <a:t>.  Reflect on your home life. </a:t>
            </a:r>
            <a:endParaRPr lang="en-US" dirty="0" smtClean="0">
              <a:effectLst/>
            </a:endParaRP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is happening this week, last week, this year? </a:t>
            </a:r>
            <a:endParaRPr lang="en-US" dirty="0" smtClean="0">
              <a:effectLst/>
            </a:endParaRPr>
          </a:p>
          <a:p>
            <a:r>
              <a:rPr lang="en-US" sz="1200" kern="1200" dirty="0" smtClean="0">
                <a:solidFill>
                  <a:schemeClr val="tx1"/>
                </a:solidFill>
                <a:effectLst/>
                <a:latin typeface="+mn-lt"/>
                <a:ea typeface="+mn-ea"/>
                <a:cs typeface="+mn-cs"/>
              </a:rPr>
              <a:t>Out of all of these, what seems to be most important to you right now? </a:t>
            </a:r>
            <a:endParaRPr lang="en-US" i="1" dirty="0" smtClean="0">
              <a:effectLst/>
            </a:endParaRPr>
          </a:p>
          <a:p>
            <a:r>
              <a:rPr lang="en-US" sz="1200" i="1" kern="1200" dirty="0" smtClean="0">
                <a:solidFill>
                  <a:schemeClr val="tx1"/>
                </a:solidFill>
                <a:effectLst/>
                <a:latin typeface="+mn-lt"/>
                <a:ea typeface="+mn-ea"/>
                <a:cs typeface="+mn-cs"/>
              </a:rPr>
              <a:t>These questions should prompt students to produce an elaborate answer on this page. You may model by</a:t>
            </a:r>
            <a:r>
              <a:rPr lang="en-US" sz="1200" i="1" kern="1200" baseline="0" dirty="0" smtClean="0">
                <a:solidFill>
                  <a:schemeClr val="tx1"/>
                </a:solidFill>
                <a:effectLst/>
                <a:latin typeface="+mn-lt"/>
                <a:ea typeface="+mn-ea"/>
                <a:cs typeface="+mn-cs"/>
              </a:rPr>
              <a:t> writing or describing your own description of where you are at in your life.</a:t>
            </a:r>
          </a:p>
          <a:p>
            <a:r>
              <a:rPr lang="en-US" sz="1200" b="1" kern="1200" dirty="0" smtClean="0">
                <a:solidFill>
                  <a:schemeClr val="tx1"/>
                </a:solidFill>
                <a:effectLst/>
                <a:latin typeface="+mn-lt"/>
                <a:ea typeface="+mn-ea"/>
                <a:cs typeface="+mn-cs"/>
              </a:rPr>
              <a:t>Quick Orientation/Welcome Discussion - New Students </a:t>
            </a:r>
            <a:endParaRPr lang="en-US" dirty="0" smtClean="0">
              <a:effectLst/>
            </a:endParaRPr>
          </a:p>
          <a:p>
            <a:r>
              <a:rPr lang="en-US" sz="1200" kern="1200" dirty="0" smtClean="0">
                <a:solidFill>
                  <a:schemeClr val="tx1"/>
                </a:solidFill>
                <a:effectLst/>
                <a:latin typeface="+mn-lt"/>
                <a:ea typeface="+mn-ea"/>
                <a:cs typeface="+mn-cs"/>
              </a:rPr>
              <a:t>If there are students present that are new to the school, or the city, state, or even country, acknowledge and welcome them. Consider this opportunity to do a quick one minute interview in pairs, asking the following questions as a peer interview: </a:t>
            </a:r>
            <a:endParaRPr lang="en-US" dirty="0" smtClean="0">
              <a:effectLst/>
            </a:endParaRPr>
          </a:p>
          <a:p>
            <a:r>
              <a:rPr lang="en-US" sz="1200" kern="1200" dirty="0" smtClean="0">
                <a:solidFill>
                  <a:schemeClr val="tx1"/>
                </a:solidFill>
                <a:effectLst/>
                <a:latin typeface="+mn-lt"/>
                <a:ea typeface="+mn-ea"/>
                <a:cs typeface="+mn-cs"/>
              </a:rPr>
              <a:t>. What is your name? . Where are you from? </a:t>
            </a:r>
            <a:endParaRPr lang="en-US" dirty="0" smtClean="0">
              <a:effectLst/>
            </a:endParaRPr>
          </a:p>
          <a:p>
            <a:r>
              <a:rPr lang="en-US" sz="1200" kern="1200" dirty="0" smtClean="0">
                <a:solidFill>
                  <a:schemeClr val="tx1"/>
                </a:solidFill>
                <a:effectLst/>
                <a:latin typeface="+mn-lt"/>
                <a:ea typeface="+mn-ea"/>
                <a:cs typeface="+mn-cs"/>
              </a:rPr>
              <a:t>What is something I should know about this school?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is not an expansive activity but it gives students a chance to meet new peers. </a:t>
            </a:r>
            <a:endParaRPr lang="en-US" dirty="0" smtClean="0">
              <a:effectLst/>
            </a:endParaRPr>
          </a:p>
          <a:p>
            <a:r>
              <a:rPr lang="en-US" sz="1200" kern="1200" dirty="0" smtClean="0">
                <a:solidFill>
                  <a:schemeClr val="tx1"/>
                </a:solidFill>
                <a:effectLst/>
                <a:latin typeface="+mn-lt"/>
                <a:ea typeface="+mn-ea"/>
                <a:cs typeface="+mn-cs"/>
              </a:rPr>
              <a:t>This welcome page is designed for all to re </a:t>
            </a:r>
            <a:r>
              <a:rPr lang="en-US" sz="1200" kern="1200" dirty="0" err="1" smtClean="0">
                <a:solidFill>
                  <a:schemeClr val="tx1"/>
                </a:solidFill>
                <a:effectLst/>
                <a:latin typeface="+mn-lt"/>
                <a:ea typeface="+mn-ea"/>
                <a:cs typeface="+mn-cs"/>
              </a:rPr>
              <a:t>ect</a:t>
            </a:r>
            <a:r>
              <a:rPr lang="en-US" sz="1200" kern="1200" dirty="0" smtClean="0">
                <a:solidFill>
                  <a:schemeClr val="tx1"/>
                </a:solidFill>
                <a:effectLst/>
                <a:latin typeface="+mn-lt"/>
                <a:ea typeface="+mn-ea"/>
                <a:cs typeface="+mn-cs"/>
              </a:rPr>
              <a:t> on welcoming stages in their academic and personal lives. </a:t>
            </a:r>
            <a:endParaRPr lang="en-US" dirty="0" smtClean="0">
              <a:effectLst/>
            </a:endParaRPr>
          </a:p>
          <a:p>
            <a:r>
              <a:rPr lang="en-US" sz="1200" kern="1200" dirty="0" smtClean="0">
                <a:solidFill>
                  <a:schemeClr val="tx1"/>
                </a:solidFill>
                <a:effectLst/>
                <a:latin typeface="+mn-lt"/>
                <a:ea typeface="+mn-ea"/>
                <a:cs typeface="+mn-cs"/>
              </a:rPr>
              <a:t>Extend the life of this activity as a future re </a:t>
            </a:r>
            <a:r>
              <a:rPr lang="en-US" sz="1200" kern="1200" dirty="0" err="1" smtClean="0">
                <a:solidFill>
                  <a:schemeClr val="tx1"/>
                </a:solidFill>
                <a:effectLst/>
                <a:latin typeface="+mn-lt"/>
                <a:ea typeface="+mn-ea"/>
                <a:cs typeface="+mn-cs"/>
              </a:rPr>
              <a:t>ection</a:t>
            </a:r>
            <a:r>
              <a:rPr lang="en-US" sz="1200" kern="1200" dirty="0" smtClean="0">
                <a:solidFill>
                  <a:schemeClr val="tx1"/>
                </a:solidFill>
                <a:effectLst/>
                <a:latin typeface="+mn-lt"/>
                <a:ea typeface="+mn-ea"/>
                <a:cs typeface="+mn-cs"/>
              </a:rPr>
              <a:t> piece – for them to revisit and re </a:t>
            </a:r>
            <a:r>
              <a:rPr lang="en-US" sz="1200" kern="1200" dirty="0" err="1" smtClean="0">
                <a:solidFill>
                  <a:schemeClr val="tx1"/>
                </a:solidFill>
                <a:effectLst/>
                <a:latin typeface="+mn-lt"/>
                <a:ea typeface="+mn-ea"/>
                <a:cs typeface="+mn-cs"/>
              </a:rPr>
              <a:t>ect</a:t>
            </a:r>
            <a:r>
              <a:rPr lang="en-US" sz="1200" kern="1200" dirty="0" smtClean="0">
                <a:solidFill>
                  <a:schemeClr val="tx1"/>
                </a:solidFill>
                <a:effectLst/>
                <a:latin typeface="+mn-lt"/>
                <a:ea typeface="+mn-ea"/>
                <a:cs typeface="+mn-cs"/>
              </a:rPr>
              <a:t> upon -- after they complete the workshops, or even after high school and beyond. </a:t>
            </a:r>
            <a:endParaRPr lang="en-US" dirty="0" smtClean="0">
              <a:effectLst/>
            </a:endParaRPr>
          </a:p>
          <a:p>
            <a:endParaRPr lang="en-US" i="1" dirty="0">
              <a:effectLst/>
            </a:endParaRPr>
          </a:p>
        </p:txBody>
      </p:sp>
      <p:sp>
        <p:nvSpPr>
          <p:cNvPr id="4" name="Slide Number Placeholder 3"/>
          <p:cNvSpPr>
            <a:spLocks noGrp="1"/>
          </p:cNvSpPr>
          <p:nvPr>
            <p:ph type="sldNum" sz="quarter" idx="10"/>
          </p:nvPr>
        </p:nvSpPr>
        <p:spPr/>
        <p:txBody>
          <a:bodyPr/>
          <a:lstStyle/>
          <a:p>
            <a:fld id="{65AD717C-EE1B-DC47-9A90-2FD070F42C19}" type="slidenum">
              <a:rPr lang="en-US" smtClean="0"/>
              <a:t>2</a:t>
            </a:fld>
            <a:endParaRPr lang="en-US"/>
          </a:p>
        </p:txBody>
      </p:sp>
    </p:spTree>
    <p:extLst>
      <p:ext uri="{BB962C8B-B14F-4D97-AF65-F5344CB8AC3E}">
        <p14:creationId xmlns:p14="http://schemas.microsoft.com/office/powerpoint/2010/main" val="118197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academic track on page 6 of the student</a:t>
            </a:r>
            <a:r>
              <a:rPr lang="en-US" sz="1200" kern="1200" baseline="0" dirty="0" smtClean="0">
                <a:solidFill>
                  <a:schemeClr val="tx1"/>
                </a:solidFill>
                <a:effectLst/>
                <a:latin typeface="+mn-lt"/>
                <a:ea typeface="+mn-ea"/>
                <a:cs typeface="+mn-cs"/>
              </a:rPr>
              <a:t> book allows you to see where you are at and think about what you need to get ready for the next level in your school.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middle school students, it is important to acknowledge that they are in Secondary School now, and that what they do in middle school counts for their future academic tracks.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high school students, the diagram can demonstrate to them that they need to take actions now that will impact their career choices in the not too distant future. </a:t>
            </a:r>
            <a:endParaRPr lang="en-US" dirty="0" smtClean="0"/>
          </a:p>
          <a:p>
            <a:r>
              <a:rPr lang="en-US" sz="1200" kern="1200" dirty="0" smtClean="0">
                <a:solidFill>
                  <a:schemeClr val="tx1"/>
                </a:solidFill>
                <a:effectLst/>
                <a:latin typeface="+mn-lt"/>
                <a:ea typeface="+mn-ea"/>
                <a:cs typeface="+mn-cs"/>
              </a:rPr>
              <a:t>Advise students that they should be getting ready for each next step in their level of schooling and for post graduation when they can go on to study their careers. Share with students that they can attend colleges, universities, or trade schools in order to pursue a career, that when employed, will help them support themselves and help them realize their life goals. </a:t>
            </a:r>
            <a:endParaRPr lang="en-US" dirty="0" smtClean="0"/>
          </a:p>
          <a:p>
            <a:r>
              <a:rPr lang="en-US" sz="1200" kern="1200" baseline="0" dirty="0" smtClean="0">
                <a:solidFill>
                  <a:schemeClr val="tx1"/>
                </a:solidFill>
                <a:effectLst/>
                <a:latin typeface="+mn-lt"/>
                <a:ea typeface="+mn-ea"/>
                <a:cs typeface="+mn-cs"/>
              </a:rPr>
              <a:t>ling.</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AD717C-EE1B-DC47-9A90-2FD070F42C19}" type="slidenum">
              <a:rPr lang="en-US" smtClean="0"/>
              <a:t>3</a:t>
            </a:fld>
            <a:endParaRPr lang="en-US"/>
          </a:p>
        </p:txBody>
      </p:sp>
    </p:spTree>
    <p:extLst>
      <p:ext uri="{BB962C8B-B14F-4D97-AF65-F5344CB8AC3E}">
        <p14:creationId xmlns:p14="http://schemas.microsoft.com/office/powerpoint/2010/main" val="25752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an opportunity to give students some exposure to the topics that will be addressed in this book and to listen to their peers’ opinions. An Anticipation Guide is designed to pique students’ interests about an upcoming reading and can serve to provide a personal response to topics that will later be addressed. Not only do they connect their own perspectives about the topic, but also they may become curious about it. </a:t>
            </a:r>
            <a:endParaRPr lang="en-US" dirty="0" smtClean="0"/>
          </a:p>
          <a:p>
            <a:r>
              <a:rPr lang="en-US" sz="1200" kern="1200" dirty="0" smtClean="0">
                <a:solidFill>
                  <a:schemeClr val="tx1"/>
                </a:solidFill>
                <a:effectLst/>
                <a:latin typeface="+mn-lt"/>
                <a:ea typeface="+mn-ea"/>
                <a:cs typeface="+mn-cs"/>
              </a:rPr>
              <a:t>Read each statement together or ask them to respond individually, unless there are language barriers that a pair/share combination of pupils would bene t from. Ask students to check off whether they agree or disagree to each Academic and Value Statement. After giving the students a few minutes to answer, take a poll for each answer by asking them to raise their hands and invite volunteers to explain their answers. Accommodations: Read each one aloud and clarify the intention of each statement. Check any vocabulary needed to be explained for English language learners. </a:t>
            </a:r>
            <a:endParaRPr lang="en-US" dirty="0"/>
          </a:p>
        </p:txBody>
      </p:sp>
      <p:sp>
        <p:nvSpPr>
          <p:cNvPr id="4" name="Slide Number Placeholder 3"/>
          <p:cNvSpPr>
            <a:spLocks noGrp="1"/>
          </p:cNvSpPr>
          <p:nvPr>
            <p:ph type="sldNum" sz="quarter" idx="10"/>
          </p:nvPr>
        </p:nvSpPr>
        <p:spPr/>
        <p:txBody>
          <a:bodyPr/>
          <a:lstStyle/>
          <a:p>
            <a:fld id="{65AD717C-EE1B-DC47-9A90-2FD070F42C19}" type="slidenum">
              <a:rPr lang="en-US" smtClean="0"/>
              <a:t>4</a:t>
            </a:fld>
            <a:endParaRPr lang="en-US"/>
          </a:p>
        </p:txBody>
      </p:sp>
    </p:spTree>
    <p:extLst>
      <p:ext uri="{BB962C8B-B14F-4D97-AF65-F5344CB8AC3E}">
        <p14:creationId xmlns:p14="http://schemas.microsoft.com/office/powerpoint/2010/main" val="1658711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THIS IS WHERE MANY</a:t>
            </a:r>
            <a:r>
              <a:rPr lang="en-US" sz="1200" b="1" kern="1200" baseline="0" dirty="0" smtClean="0">
                <a:solidFill>
                  <a:schemeClr val="tx1"/>
                </a:solidFill>
                <a:effectLst/>
                <a:latin typeface="+mn-lt"/>
                <a:ea typeface="+mn-ea"/>
                <a:cs typeface="+mn-cs"/>
              </a:rPr>
              <a:t> STUDENTS WILL REALIZE ALL THAT LIES AHEAD AND HOW THEY WILL BE ABLE TO TAKE STEPS TO MAKE THEIR GOALS AND PLANS!</a:t>
            </a: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Page 3 in the student book displays a graphic of the continuum and a check list so that students may indicate by marking which statements apply to their thoughts and/or actions in their process and progress preparing for graduation and college. Share with students that the largest number (between 1 and 5) they can check off on the list of questions correlates directly with where they fall in the Stages of the College Preparedness Continuum.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support English Language learners, read each stage and pause to clarify what each step or activity means. </a:t>
            </a:r>
            <a:endParaRPr lang="en-US" dirty="0" smtClean="0"/>
          </a:p>
          <a:p>
            <a:r>
              <a:rPr lang="en-US" sz="1200" b="1" kern="1200" dirty="0" smtClean="0">
                <a:solidFill>
                  <a:schemeClr val="tx1"/>
                </a:solidFill>
                <a:effectLst/>
                <a:latin typeface="+mn-lt"/>
                <a:ea typeface="+mn-ea"/>
                <a:cs typeface="+mn-cs"/>
              </a:rPr>
              <a:t>Discussion of Continuum after self evaluation: </a:t>
            </a:r>
            <a:endParaRPr lang="en-US" dirty="0" smtClean="0"/>
          </a:p>
          <a:p>
            <a:r>
              <a:rPr lang="en-US" sz="1200" kern="1200" dirty="0" smtClean="0">
                <a:solidFill>
                  <a:schemeClr val="tx1"/>
                </a:solidFill>
                <a:effectLst/>
                <a:latin typeface="+mn-lt"/>
                <a:ea typeface="+mn-ea"/>
                <a:cs typeface="+mn-cs"/>
              </a:rPr>
              <a:t>Segue with the idea that the time leading to graduation includes the plans for students’ lives after graduation. After the discussion, reference the inside back cover of the student book for the correlation of the continuum stages. Some of the tasks and suggestions on the CCRC will be </a:t>
            </a:r>
            <a:r>
              <a:rPr lang="en-US" sz="1200" kern="1200" dirty="0" err="1" smtClean="0">
                <a:solidFill>
                  <a:schemeClr val="tx1"/>
                </a:solidFill>
                <a:effectLst/>
                <a:latin typeface="+mn-lt"/>
                <a:ea typeface="+mn-ea"/>
                <a:cs typeface="+mn-cs"/>
              </a:rPr>
              <a:t>specifIc</a:t>
            </a:r>
            <a:r>
              <a:rPr lang="en-US" sz="1200" kern="1200" dirty="0" smtClean="0">
                <a:solidFill>
                  <a:schemeClr val="tx1"/>
                </a:solidFill>
                <a:effectLst/>
                <a:latin typeface="+mn-lt"/>
                <a:ea typeface="+mn-ea"/>
                <a:cs typeface="+mn-cs"/>
              </a:rPr>
              <a:t> to actions relating to college and others will be activities that should make their high school a better experience for them. </a:t>
            </a:r>
            <a:endParaRPr lang="en-US" dirty="0" smtClean="0"/>
          </a:p>
          <a:p>
            <a:endParaRPr lang="en-US" dirty="0"/>
          </a:p>
        </p:txBody>
      </p:sp>
      <p:sp>
        <p:nvSpPr>
          <p:cNvPr id="4" name="Slide Number Placeholder 3"/>
          <p:cNvSpPr>
            <a:spLocks noGrp="1"/>
          </p:cNvSpPr>
          <p:nvPr>
            <p:ph type="sldNum" sz="quarter" idx="10"/>
          </p:nvPr>
        </p:nvSpPr>
        <p:spPr/>
        <p:txBody>
          <a:bodyPr/>
          <a:lstStyle/>
          <a:p>
            <a:fld id="{65AD717C-EE1B-DC47-9A90-2FD070F42C19}" type="slidenum">
              <a:rPr lang="en-US" smtClean="0"/>
              <a:t>5</a:t>
            </a:fld>
            <a:endParaRPr lang="en-US"/>
          </a:p>
        </p:txBody>
      </p:sp>
    </p:spTree>
    <p:extLst>
      <p:ext uri="{BB962C8B-B14F-4D97-AF65-F5344CB8AC3E}">
        <p14:creationId xmlns:p14="http://schemas.microsoft.com/office/powerpoint/2010/main" val="13983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Nothing</a:t>
            </a:r>
            <a:r>
              <a:rPr lang="en-US" baseline="0" dirty="0" smtClean="0"/>
              <a:t> has to be done in one day, and assure students they should have time to begin to work on their action plans.  This program will support the steps needed to be taken so that they can maximize their success!</a:t>
            </a:r>
            <a:endParaRPr lang="en-US" dirty="0"/>
          </a:p>
        </p:txBody>
      </p:sp>
      <p:sp>
        <p:nvSpPr>
          <p:cNvPr id="4" name="Slide Number Placeholder 3"/>
          <p:cNvSpPr>
            <a:spLocks noGrp="1"/>
          </p:cNvSpPr>
          <p:nvPr>
            <p:ph type="sldNum" sz="quarter" idx="10"/>
          </p:nvPr>
        </p:nvSpPr>
        <p:spPr/>
        <p:txBody>
          <a:bodyPr/>
          <a:lstStyle/>
          <a:p>
            <a:fld id="{65AD717C-EE1B-DC47-9A90-2FD070F42C19}" type="slidenum">
              <a:rPr lang="en-US" smtClean="0"/>
              <a:t>6</a:t>
            </a:fld>
            <a:endParaRPr lang="en-US"/>
          </a:p>
        </p:txBody>
      </p:sp>
    </p:spTree>
    <p:extLst>
      <p:ext uri="{BB962C8B-B14F-4D97-AF65-F5344CB8AC3E}">
        <p14:creationId xmlns:p14="http://schemas.microsoft.com/office/powerpoint/2010/main" val="470211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the previous discussion from</a:t>
            </a:r>
            <a:r>
              <a:rPr lang="en-US" sz="1200" kern="1200" baseline="0" dirty="0" smtClean="0">
                <a:solidFill>
                  <a:schemeClr val="tx1"/>
                </a:solidFill>
                <a:effectLst/>
                <a:latin typeface="+mn-lt"/>
                <a:ea typeface="+mn-ea"/>
                <a:cs typeface="+mn-cs"/>
              </a:rPr>
              <a:t> the items on the college and career readiness continuum</a:t>
            </a:r>
            <a:r>
              <a:rPr lang="en-US" sz="1200" kern="1200" dirty="0" smtClean="0">
                <a:solidFill>
                  <a:schemeClr val="tx1"/>
                </a:solidFill>
                <a:effectLst/>
                <a:latin typeface="+mn-lt"/>
                <a:ea typeface="+mn-ea"/>
                <a:cs typeface="+mn-cs"/>
              </a:rPr>
              <a:t>, read the Reflection prompt on page 9 of student IDEAS book. Ask students to spend 3-5 minutes thinking and writing their answers in about 30 words or less. Clarify that it is a two-part question. </a:t>
            </a:r>
            <a:endParaRPr lang="en-US" dirty="0" smtClean="0"/>
          </a:p>
          <a:p>
            <a:r>
              <a:rPr lang="en-US" sz="1200" kern="1200" dirty="0" smtClean="0">
                <a:solidFill>
                  <a:schemeClr val="tx1"/>
                </a:solidFill>
                <a:effectLst/>
                <a:latin typeface="+mn-lt"/>
                <a:ea typeface="+mn-ea"/>
                <a:cs typeface="+mn-cs"/>
              </a:rPr>
              <a:t>Have them share with a peer in the class for about 30 seconds and then invite the group to volunteer their answers as a group discussion. </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 workshop setting,</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if time allows, document and digest what student responses are, so they can notice how similar or different their peers thinking is from their own. On a chart, have them share out and document as bulleted points the “definition of success”. Separate out life and career success objectives. See</a:t>
            </a:r>
            <a:r>
              <a:rPr lang="en-US" sz="1200" kern="1200" baseline="0" dirty="0" smtClean="0">
                <a:solidFill>
                  <a:schemeClr val="tx1"/>
                </a:solidFill>
                <a:effectLst/>
                <a:latin typeface="+mn-lt"/>
                <a:ea typeface="+mn-ea"/>
                <a:cs typeface="+mn-cs"/>
              </a:rPr>
              <a:t> facilitator guide for </a:t>
            </a:r>
            <a:r>
              <a:rPr lang="en-US" sz="1200" kern="1200" dirty="0" smtClean="0">
                <a:solidFill>
                  <a:schemeClr val="tx1"/>
                </a:solidFill>
                <a:effectLst/>
                <a:latin typeface="+mn-lt"/>
                <a:ea typeface="+mn-ea"/>
                <a:cs typeface="+mn-cs"/>
              </a:rPr>
              <a:t>some examples of possible answers given by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does being successful mean to you - (in both your life and in your career?) </a:t>
            </a:r>
            <a:endParaRPr lang="en-US" dirty="0" smtClean="0"/>
          </a:p>
          <a:p>
            <a:endParaRPr lang="en-US" dirty="0"/>
          </a:p>
        </p:txBody>
      </p:sp>
      <p:sp>
        <p:nvSpPr>
          <p:cNvPr id="4" name="Slide Number Placeholder 3"/>
          <p:cNvSpPr>
            <a:spLocks noGrp="1"/>
          </p:cNvSpPr>
          <p:nvPr>
            <p:ph type="sldNum" sz="quarter" idx="10"/>
          </p:nvPr>
        </p:nvSpPr>
        <p:spPr/>
        <p:txBody>
          <a:bodyPr/>
          <a:lstStyle/>
          <a:p>
            <a:fld id="{65AD717C-EE1B-DC47-9A90-2FD070F42C19}" type="slidenum">
              <a:rPr lang="en-US" smtClean="0"/>
              <a:t>7</a:t>
            </a:fld>
            <a:endParaRPr lang="en-US"/>
          </a:p>
        </p:txBody>
      </p:sp>
    </p:spTree>
    <p:extLst>
      <p:ext uri="{BB962C8B-B14F-4D97-AF65-F5344CB8AC3E}">
        <p14:creationId xmlns:p14="http://schemas.microsoft.com/office/powerpoint/2010/main" val="113098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with students that they have this tool, that they should value for not only what they are going to put into it,</a:t>
            </a:r>
            <a:r>
              <a:rPr lang="en-US" baseline="0" dirty="0" smtClean="0"/>
              <a:t> i.e., their thoughts, but also for what they are going to get out of it, in the way of information.  Go back to the Table of Contents.  Share that they are going to learn about ways to learn more about what they want, to make their goals, where they can get help, more information, and an orientation as to what will be expected on their way to graduation.  They will also have a chance to learn about many possible choices they have in their futures.  </a:t>
            </a:r>
          </a:p>
          <a:p>
            <a:endParaRPr lang="en-US" baseline="0" dirty="0" smtClean="0"/>
          </a:p>
          <a:p>
            <a:r>
              <a:rPr lang="en-US" baseline="0" dirty="0" smtClean="0"/>
              <a:t>If there is time, have students look at the front cover and ask them to identify what the icons mean on the page.  There may be more than one right answer- and this list of descriptions may not be exhaustive:  </a:t>
            </a:r>
          </a:p>
          <a:p>
            <a:r>
              <a:rPr lang="en-US" baseline="0" dirty="0" smtClean="0"/>
              <a:t>From left to right in rows they are:  Row 1: Photography, Briefcase (for business or sales), Bank report, computers, judge.  Row 2: Medical, chef, painter, carpenter/builder, police officer, mason, row 3: pilot/flight attendant, TV-Journalism/Camera/Director/Actor</a:t>
            </a:r>
          </a:p>
          <a:p>
            <a:r>
              <a:rPr lang="en-US" baseline="0" dirty="0" smtClean="0"/>
              <a:t>Row 4: Global/Internet, Professional Golfer Row 5: Sports/Referee/Athlete/Coach, Film/Commercials/ App Developer, Graphs-Economist/Manager, Globe: Travel/Historian, Musician/Guitarist Row 6: Astronomer, </a:t>
            </a:r>
            <a:r>
              <a:rPr lang="en-US" baseline="0" dirty="0" err="1" smtClean="0"/>
              <a:t>JournalismEditor</a:t>
            </a:r>
            <a:r>
              <a:rPr lang="en-US" baseline="0" dirty="0" smtClean="0"/>
              <a:t>, Scientist, Writer, Dentist, Fashion Designer/Seamstress, Football/Sports, Row 7: Teacher/Principal, Veterinarian, Realtor, </a:t>
            </a:r>
            <a:r>
              <a:rPr lang="en-US" baseline="0" dirty="0" err="1" smtClean="0"/>
              <a:t>Ophthamologist</a:t>
            </a:r>
            <a:r>
              <a:rPr lang="en-US" baseline="0" dirty="0" smtClean="0"/>
              <a:t>/Eye Doctor, Contractor/Builder, Farmer/Agriculture/Husbandry, Row 8: Baseball/Softball, Appliance Repair/Engineer, Electrician, Social Worker/Negotiator/Mediator, Thespian/Actor, Clothing Designer/Seamstress</a:t>
            </a:r>
            <a:endParaRPr lang="en-US" dirty="0"/>
          </a:p>
        </p:txBody>
      </p:sp>
      <p:sp>
        <p:nvSpPr>
          <p:cNvPr id="4" name="Slide Number Placeholder 3"/>
          <p:cNvSpPr>
            <a:spLocks noGrp="1"/>
          </p:cNvSpPr>
          <p:nvPr>
            <p:ph type="sldNum" sz="quarter" idx="10"/>
          </p:nvPr>
        </p:nvSpPr>
        <p:spPr/>
        <p:txBody>
          <a:bodyPr/>
          <a:lstStyle/>
          <a:p>
            <a:fld id="{65AD717C-EE1B-DC47-9A90-2FD070F42C19}" type="slidenum">
              <a:rPr lang="en-US" smtClean="0"/>
              <a:t>8</a:t>
            </a:fld>
            <a:endParaRPr lang="en-US"/>
          </a:p>
        </p:txBody>
      </p:sp>
    </p:spTree>
    <p:extLst>
      <p:ext uri="{BB962C8B-B14F-4D97-AF65-F5344CB8AC3E}">
        <p14:creationId xmlns:p14="http://schemas.microsoft.com/office/powerpoint/2010/main" val="174645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take two minutes to write down three points they learned about today. These</a:t>
            </a:r>
            <a:r>
              <a:rPr lang="en-US" baseline="0" dirty="0" smtClean="0"/>
              <a:t> responses can be dated and written in the notes section of the student book which begins on page 62.</a:t>
            </a:r>
            <a:r>
              <a:rPr lang="en-US" dirty="0" smtClean="0"/>
              <a:t> Have several volunteers read their answers</a:t>
            </a:r>
            <a:r>
              <a:rPr lang="en-US" baseline="0" dirty="0" smtClean="0"/>
              <a:t> to the class.  In a large group, have them partner share first, then ask teams to share with the class.</a:t>
            </a:r>
            <a:endParaRPr lang="en-US" dirty="0"/>
          </a:p>
        </p:txBody>
      </p:sp>
      <p:sp>
        <p:nvSpPr>
          <p:cNvPr id="4" name="Slide Number Placeholder 3"/>
          <p:cNvSpPr>
            <a:spLocks noGrp="1"/>
          </p:cNvSpPr>
          <p:nvPr>
            <p:ph type="sldNum" sz="quarter" idx="10"/>
          </p:nvPr>
        </p:nvSpPr>
        <p:spPr/>
        <p:txBody>
          <a:bodyPr/>
          <a:lstStyle/>
          <a:p>
            <a:fld id="{65AD717C-EE1B-DC47-9A90-2FD070F42C19}" type="slidenum">
              <a:rPr lang="en-US" smtClean="0"/>
              <a:t>9</a:t>
            </a:fld>
            <a:endParaRPr lang="en-US"/>
          </a:p>
        </p:txBody>
      </p:sp>
    </p:spTree>
    <p:extLst>
      <p:ext uri="{BB962C8B-B14F-4D97-AF65-F5344CB8AC3E}">
        <p14:creationId xmlns:p14="http://schemas.microsoft.com/office/powerpoint/2010/main" val="197834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B86BABD-709A-9942-B053-A349D454E51F}"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86BABD-709A-9942-B053-A349D454E51F}"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86BABD-709A-9942-B053-A349D454E51F}"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BE38-5C31-D74C-908D-6C30C5482D1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86BABD-709A-9942-B053-A349D454E51F}"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86BABD-709A-9942-B053-A349D454E51F}"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BE38-5C31-D74C-908D-6C30C5482D1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86BABD-709A-9942-B053-A349D454E51F}"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86BABD-709A-9942-B053-A349D454E51F}"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86BABD-709A-9942-B053-A349D454E51F}"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86BABD-709A-9942-B053-A349D454E51F}"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86BABD-709A-9942-B053-A349D454E51F}" type="datetimeFigureOut">
              <a:rPr lang="en-US" smtClean="0"/>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86BABD-709A-9942-B053-A349D454E51F}" type="datetimeFigureOut">
              <a:rPr lang="en-US" smtClean="0"/>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86BABD-709A-9942-B053-A349D454E51F}" type="datetimeFigureOut">
              <a:rPr lang="en-US" smtClean="0"/>
              <a:t>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B86BABD-709A-9942-B053-A349D454E51F}" type="datetimeFigureOut">
              <a:rPr lang="en-US" smtClean="0"/>
              <a:t>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86BABD-709A-9942-B053-A349D454E51F}" type="datetimeFigureOut">
              <a:rPr lang="en-US" smtClean="0"/>
              <a:t>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86BABD-709A-9942-B053-A349D454E51F}" type="datetimeFigureOut">
              <a:rPr lang="en-US" smtClean="0"/>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86BABD-709A-9942-B053-A349D454E51F}" type="datetimeFigureOut">
              <a:rPr lang="en-US" smtClean="0"/>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ABE38-5C31-D74C-908D-6C30C5482D1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86BABD-709A-9942-B053-A349D454E51F}" type="datetimeFigureOut">
              <a:rPr lang="en-US" smtClean="0"/>
              <a:t>3/20/17</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22ABE38-5C31-D74C-908D-6C30C5482D18}" type="slidenum">
              <a:rPr lang="en-US" smtClean="0"/>
              <a:t>‹#›</a:t>
            </a:fld>
            <a:endParaRPr lang="en-US"/>
          </a:p>
        </p:txBody>
      </p:sp>
    </p:spTree>
    <p:extLst>
      <p:ext uri="{BB962C8B-B14F-4D97-AF65-F5344CB8AC3E}">
        <p14:creationId xmlns:p14="http://schemas.microsoft.com/office/powerpoint/2010/main" val="2100892389"/>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png"/><Relationship Id="rId5" Type="http://schemas.openxmlformats.org/officeDocument/2006/relationships/image" Target="../media/image21.png"/><Relationship Id="rId6" Type="http://schemas.microsoft.com/office/2007/relationships/hdphoto" Target="../media/hdphoto1.wdp"/><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jp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3.jpg"/><Relationship Id="rId5" Type="http://schemas.openxmlformats.org/officeDocument/2006/relationships/image" Target="../media/image14.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jp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66" y="0"/>
            <a:ext cx="3539067" cy="4538133"/>
          </a:xfrm>
          <a:prstGeom prst="rect">
            <a:avLst/>
          </a:prstGeom>
        </p:spPr>
      </p:pic>
      <p:sp>
        <p:nvSpPr>
          <p:cNvPr id="3" name="Rectangle 2"/>
          <p:cNvSpPr/>
          <p:nvPr/>
        </p:nvSpPr>
        <p:spPr>
          <a:xfrm>
            <a:off x="592666" y="5173189"/>
            <a:ext cx="5985963" cy="584776"/>
          </a:xfrm>
          <a:prstGeom prst="rect">
            <a:avLst/>
          </a:prstGeom>
          <a:effectLst>
            <a:innerShdw blurRad="63500" dist="50800">
              <a:prstClr val="black">
                <a:alpha val="50000"/>
              </a:prstClr>
            </a:innerShdw>
          </a:effectLst>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3200" b="1" dirty="0" smtClean="0">
                <a:solidFill>
                  <a:schemeClr val="bg1"/>
                </a:solidFill>
              </a:rPr>
              <a:t>INTRODUCTION</a:t>
            </a:r>
            <a:endParaRPr lang="en-US" sz="3200" b="1" dirty="0">
              <a:solidFill>
                <a:schemeClr val="bg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491" t="-2" r="19155" b="52399"/>
          <a:stretch/>
        </p:blipFill>
        <p:spPr>
          <a:xfrm>
            <a:off x="0" y="5047441"/>
            <a:ext cx="1422335" cy="181055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1935" t="3466" r="27305" b="42097"/>
          <a:stretch/>
        </p:blipFill>
        <p:spPr>
          <a:xfrm>
            <a:off x="4251488" y="0"/>
            <a:ext cx="3111325" cy="4671391"/>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0857" t="1471" r="21659" b="61877"/>
          <a:stretch/>
        </p:blipFill>
        <p:spPr>
          <a:xfrm>
            <a:off x="6596784" y="4004250"/>
            <a:ext cx="2641080" cy="2853749"/>
          </a:xfrm>
          <a:prstGeom prst="rect">
            <a:avLst/>
          </a:prstGeom>
        </p:spPr>
      </p:pic>
    </p:spTree>
    <p:extLst>
      <p:ext uri="{BB962C8B-B14F-4D97-AF65-F5344CB8AC3E}">
        <p14:creationId xmlns:p14="http://schemas.microsoft.com/office/powerpoint/2010/main" val="206067001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266" y="0"/>
            <a:ext cx="3539067" cy="4538133"/>
          </a:xfrm>
          <a:prstGeom prst="rect">
            <a:avLst/>
          </a:prstGeom>
        </p:spPr>
      </p:pic>
      <p:sp>
        <p:nvSpPr>
          <p:cNvPr id="4" name="TextBox 3"/>
          <p:cNvSpPr txBox="1"/>
          <p:nvPr/>
        </p:nvSpPr>
        <p:spPr>
          <a:xfrm>
            <a:off x="325515" y="4771412"/>
            <a:ext cx="8462884" cy="70788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4000" b="1" dirty="0" smtClean="0">
                <a:solidFill>
                  <a:schemeClr val="bg1"/>
                </a:solidFill>
              </a:rPr>
              <a:t>I</a:t>
            </a:r>
            <a:r>
              <a:rPr lang="en-US" b="1" dirty="0" smtClean="0">
                <a:solidFill>
                  <a:schemeClr val="bg1"/>
                </a:solidFill>
              </a:rPr>
              <a:t>NSPIRATION </a:t>
            </a:r>
            <a:r>
              <a:rPr lang="en-US" sz="4000" b="1" dirty="0" smtClean="0">
                <a:solidFill>
                  <a:schemeClr val="bg1"/>
                </a:solidFill>
              </a:rPr>
              <a:t>D</a:t>
            </a:r>
            <a:r>
              <a:rPr lang="en-US" b="1" dirty="0" smtClean="0">
                <a:solidFill>
                  <a:schemeClr val="bg1"/>
                </a:solidFill>
              </a:rPr>
              <a:t>ETERMINATION </a:t>
            </a:r>
            <a:r>
              <a:rPr lang="en-US" sz="4000" b="1" dirty="0" smtClean="0">
                <a:solidFill>
                  <a:schemeClr val="bg1"/>
                </a:solidFill>
              </a:rPr>
              <a:t>E</a:t>
            </a:r>
            <a:r>
              <a:rPr lang="en-US" b="1" dirty="0" smtClean="0">
                <a:solidFill>
                  <a:schemeClr val="bg1"/>
                </a:solidFill>
              </a:rPr>
              <a:t>XPECTATIONS </a:t>
            </a:r>
            <a:r>
              <a:rPr lang="en-US" sz="4000" b="1" dirty="0" smtClean="0">
                <a:solidFill>
                  <a:schemeClr val="bg1"/>
                </a:solidFill>
              </a:rPr>
              <a:t>A</a:t>
            </a:r>
            <a:r>
              <a:rPr lang="en-US" b="1" dirty="0" smtClean="0">
                <a:solidFill>
                  <a:schemeClr val="bg1"/>
                </a:solidFill>
              </a:rPr>
              <a:t>CTION </a:t>
            </a:r>
            <a:r>
              <a:rPr lang="en-US" sz="4000" b="1" dirty="0" smtClean="0">
                <a:solidFill>
                  <a:schemeClr val="bg1"/>
                </a:solidFill>
              </a:rPr>
              <a:t>S</a:t>
            </a:r>
            <a:r>
              <a:rPr lang="en-US" b="1" dirty="0" smtClean="0">
                <a:solidFill>
                  <a:schemeClr val="bg1"/>
                </a:solidFill>
              </a:rPr>
              <a:t>TRATEGIES</a:t>
            </a:r>
            <a:endParaRPr lang="en-US" dirty="0">
              <a:solidFill>
                <a:schemeClr val="bg1"/>
              </a:solidFill>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416887" y="538385"/>
            <a:ext cx="3007495" cy="374152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Rectangle 5"/>
          <p:cNvSpPr/>
          <p:nvPr/>
        </p:nvSpPr>
        <p:spPr>
          <a:xfrm>
            <a:off x="1240351" y="5710131"/>
            <a:ext cx="5985963" cy="584776"/>
          </a:xfrm>
          <a:prstGeom prst="rect">
            <a:avLst/>
          </a:prstGeom>
          <a:effectLst>
            <a:innerShdw blurRad="63500" dist="50800">
              <a:prstClr val="black">
                <a:alpha val="50000"/>
              </a:prstClr>
            </a:innerShdw>
          </a:effectLst>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3200" b="1" dirty="0" smtClean="0">
                <a:solidFill>
                  <a:schemeClr val="bg1"/>
                </a:solidFill>
              </a:rPr>
              <a:t>A </a:t>
            </a:r>
            <a:r>
              <a:rPr lang="en-US" sz="3200" b="1" dirty="0">
                <a:solidFill>
                  <a:schemeClr val="bg1"/>
                </a:solidFill>
              </a:rPr>
              <a:t>P</a:t>
            </a:r>
            <a:r>
              <a:rPr lang="en-US" sz="3200" b="1" dirty="0" smtClean="0">
                <a:solidFill>
                  <a:schemeClr val="bg1"/>
                </a:solidFill>
              </a:rPr>
              <a:t>ath </a:t>
            </a:r>
            <a:r>
              <a:rPr lang="en-US" sz="3200" b="1" dirty="0">
                <a:solidFill>
                  <a:schemeClr val="bg1"/>
                </a:solidFill>
              </a:rPr>
              <a:t>for </a:t>
            </a:r>
            <a:r>
              <a:rPr lang="en-US" sz="3200" b="1" dirty="0" smtClean="0">
                <a:solidFill>
                  <a:schemeClr val="bg1"/>
                </a:solidFill>
              </a:rPr>
              <a:t>Students</a:t>
            </a:r>
            <a:r>
              <a:rPr lang="en-US" sz="3200" b="1" dirty="0">
                <a:solidFill>
                  <a:schemeClr val="bg1"/>
                </a:solidFill>
              </a:rPr>
              <a:t>’ </a:t>
            </a:r>
            <a:r>
              <a:rPr lang="en-US" sz="3200" b="1" dirty="0" smtClean="0">
                <a:solidFill>
                  <a:schemeClr val="bg1"/>
                </a:solidFill>
              </a:rPr>
              <a:t>Success</a:t>
            </a:r>
            <a:endParaRPr lang="en-US" sz="3200" b="1" dirty="0">
              <a:solidFill>
                <a:schemeClr val="bg1"/>
              </a:solidFill>
            </a:endParaRPr>
          </a:p>
        </p:txBody>
      </p:sp>
    </p:spTree>
    <p:custDataLst>
      <p:tags r:id="rId1"/>
    </p:custDataLst>
    <p:extLst>
      <p:ext uri="{BB962C8B-B14F-4D97-AF65-F5344CB8AC3E}">
        <p14:creationId xmlns:p14="http://schemas.microsoft.com/office/powerpoint/2010/main" val="1809974040"/>
      </p:ext>
    </p:extLst>
  </p:cSld>
  <p:clrMapOvr>
    <a:masterClrMapping/>
  </p:clrMapOvr>
  <mc:AlternateContent xmlns:mc="http://schemas.openxmlformats.org/markup-compatibility/2006" xmlns:p14="http://schemas.microsoft.com/office/powerpoint/2010/main">
    <mc:Choice Requires="p14">
      <p:transition spd="slow" p14:dur="1600" advTm="9030">
        <p14:gallery dir="l"/>
      </p:transition>
    </mc:Choice>
    <mc:Fallback xmlns="">
      <p:transition spd="slow" advTm="9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0448">
            <a:off x="4067162" y="2755781"/>
            <a:ext cx="4686300" cy="355487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8491" t="-2" r="19155" b="52399"/>
          <a:stretch/>
        </p:blipFill>
        <p:spPr>
          <a:xfrm>
            <a:off x="-11573" y="1715785"/>
            <a:ext cx="4057315" cy="5164750"/>
          </a:xfrm>
          <a:prstGeom prst="rect">
            <a:avLst/>
          </a:prstGeom>
        </p:spPr>
      </p:pic>
      <p:sp>
        <p:nvSpPr>
          <p:cNvPr id="3" name="Rectangle 2"/>
          <p:cNvSpPr/>
          <p:nvPr/>
        </p:nvSpPr>
        <p:spPr>
          <a:xfrm>
            <a:off x="0" y="0"/>
            <a:ext cx="9144000" cy="954107"/>
          </a:xfrm>
          <a:prstGeom prst="rect">
            <a:avLst/>
          </a:prstGeom>
          <a:effectLst>
            <a:innerShdw blurRad="63500" dist="50800">
              <a:prstClr val="black">
                <a:alpha val="50000"/>
              </a:prstClr>
            </a:innerShdw>
          </a:effectLst>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800" b="1" dirty="0" smtClean="0">
                <a:solidFill>
                  <a:schemeClr val="bg1"/>
                </a:solidFill>
              </a:rPr>
              <a:t>What is something you will always remember about this time of your school life?</a:t>
            </a:r>
            <a:endParaRPr lang="en-US" sz="2800" b="1" dirty="0">
              <a:solidFill>
                <a:schemeClr val="bg1"/>
              </a:solidFill>
            </a:endParaRPr>
          </a:p>
        </p:txBody>
      </p:sp>
      <p:pic>
        <p:nvPicPr>
          <p:cNvPr id="2" name="Picture 1" descr="Screen Shot 2017-02-12 at 5.06.19 PM.png"/>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5773132" y="1176688"/>
            <a:ext cx="3162300" cy="990600"/>
          </a:xfrm>
          <a:prstGeom prst="rect">
            <a:avLst/>
          </a:prstGeom>
        </p:spPr>
      </p:pic>
    </p:spTree>
    <p:extLst>
      <p:ext uri="{BB962C8B-B14F-4D97-AF65-F5344CB8AC3E}">
        <p14:creationId xmlns:p14="http://schemas.microsoft.com/office/powerpoint/2010/main" val="210998866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883" y="584776"/>
            <a:ext cx="4069117" cy="6273223"/>
          </a:xfrm>
          <a:prstGeom prst="rect">
            <a:avLst/>
          </a:prstGeom>
          <a:effectLst>
            <a:glow rad="457200">
              <a:schemeClr val="accent1">
                <a:alpha val="40000"/>
              </a:schemeClr>
            </a:glow>
          </a:effectLst>
        </p:spPr>
      </p:pic>
      <p:sp>
        <p:nvSpPr>
          <p:cNvPr id="3" name="Rectangle 2"/>
          <p:cNvSpPr/>
          <p:nvPr/>
        </p:nvSpPr>
        <p:spPr>
          <a:xfrm>
            <a:off x="0" y="0"/>
            <a:ext cx="9144000" cy="584776"/>
          </a:xfrm>
          <a:prstGeom prst="rect">
            <a:avLst/>
          </a:prstGeom>
          <a:effectLst>
            <a:innerShdw blurRad="63500" dist="50800">
              <a:prstClr val="black">
                <a:alpha val="50000"/>
              </a:prstClr>
            </a:innerShdw>
          </a:effectLst>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3200" b="1" dirty="0" smtClean="0">
                <a:solidFill>
                  <a:schemeClr val="bg1"/>
                </a:solidFill>
              </a:rPr>
              <a:t>Academic Track – Student Handbook p. 6</a:t>
            </a:r>
            <a:endParaRPr lang="en-US" sz="3200" b="1" dirty="0">
              <a:solidFill>
                <a:schemeClr val="bg1"/>
              </a:solidFill>
            </a:endParaRPr>
          </a:p>
        </p:txBody>
      </p:sp>
      <p:sp>
        <p:nvSpPr>
          <p:cNvPr id="2" name="TextBox 1"/>
          <p:cNvSpPr txBox="1"/>
          <p:nvPr/>
        </p:nvSpPr>
        <p:spPr>
          <a:xfrm>
            <a:off x="-93850" y="584776"/>
            <a:ext cx="9237850" cy="523220"/>
          </a:xfrm>
          <a:prstGeom prst="rect">
            <a:avLst/>
          </a:prstGeom>
          <a:solidFill>
            <a:srgbClr val="FFFF00"/>
          </a:solidFill>
        </p:spPr>
        <p:txBody>
          <a:bodyPr wrap="square" rtlCol="0">
            <a:spAutoFit/>
          </a:bodyPr>
          <a:lstStyle/>
          <a:p>
            <a:r>
              <a:rPr lang="en-US" sz="2800" dirty="0" smtClean="0">
                <a:solidFill>
                  <a:srgbClr val="000000"/>
                </a:solidFill>
              </a:rPr>
              <a:t>Where are you in your schooling?</a:t>
            </a:r>
            <a:endParaRPr lang="en-US" sz="2800" dirty="0">
              <a:solidFill>
                <a:srgbClr val="00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0" y="1107996"/>
            <a:ext cx="5649071" cy="2789836"/>
          </a:xfrm>
          <a:prstGeom prst="rect">
            <a:avLst/>
          </a:prstGeom>
        </p:spPr>
      </p:pic>
      <p:sp>
        <p:nvSpPr>
          <p:cNvPr id="5" name="Rectangle 4"/>
          <p:cNvSpPr/>
          <p:nvPr/>
        </p:nvSpPr>
        <p:spPr>
          <a:xfrm>
            <a:off x="243073" y="4087835"/>
            <a:ext cx="4588737" cy="2123658"/>
          </a:xfrm>
          <a:prstGeom prst="rect">
            <a:avLst/>
          </a:prstGeom>
          <a:noFill/>
        </p:spPr>
        <p:txBody>
          <a:bodyPr wrap="square" lIns="91440" tIns="45720" rIns="91440" bIns="45720">
            <a:spAutoFit/>
          </a:bodyPr>
          <a:lstStyle/>
          <a:p>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Every </a:t>
            </a:r>
          </a:p>
          <a:p>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Step </a:t>
            </a:r>
          </a:p>
          <a:p>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Counts!</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6912762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Rectangle 2"/>
          <p:cNvSpPr/>
          <p:nvPr/>
        </p:nvSpPr>
        <p:spPr>
          <a:xfrm>
            <a:off x="-4748" y="-16618"/>
            <a:ext cx="9148748" cy="584776"/>
          </a:xfrm>
          <a:prstGeom prst="rect">
            <a:avLst/>
          </a:prstGeom>
          <a:effectLst>
            <a:innerShdw blurRad="63500" dist="50800">
              <a:prstClr val="black">
                <a:alpha val="50000"/>
              </a:prstClr>
            </a:innerShdw>
          </a:effectLst>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3200" b="1" dirty="0" smtClean="0">
                <a:solidFill>
                  <a:schemeClr val="bg1"/>
                </a:solidFill>
              </a:rPr>
              <a:t>Academic and Value Statements - p.7</a:t>
            </a:r>
            <a:endParaRPr lang="en-US" sz="3200" b="1"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985" y="568158"/>
            <a:ext cx="6730015" cy="6289842"/>
          </a:xfrm>
          <a:prstGeom prst="rect">
            <a:avLst/>
          </a:prstGeom>
        </p:spPr>
      </p:pic>
      <p:sp>
        <p:nvSpPr>
          <p:cNvPr id="2" name="TextBox 1"/>
          <p:cNvSpPr txBox="1"/>
          <p:nvPr/>
        </p:nvSpPr>
        <p:spPr>
          <a:xfrm rot="20631337">
            <a:off x="29816" y="2287039"/>
            <a:ext cx="4388792" cy="646331"/>
          </a:xfrm>
          <a:prstGeom prst="rect">
            <a:avLst/>
          </a:prstGeom>
          <a:solidFill>
            <a:srgbClr val="FFFF00"/>
          </a:solidFill>
        </p:spPr>
        <p:txBody>
          <a:bodyPr wrap="none" rtlCol="0">
            <a:spAutoFit/>
          </a:bodyPr>
          <a:lstStyle/>
          <a:p>
            <a:r>
              <a:rPr lang="en-US" sz="3600" dirty="0" smtClean="0">
                <a:solidFill>
                  <a:srgbClr val="000000"/>
                </a:solidFill>
              </a:rPr>
              <a:t>AGREE or DISAGREE?</a:t>
            </a:r>
            <a:endParaRPr lang="en-US" sz="3600" dirty="0">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 y="4851400"/>
            <a:ext cx="3873500" cy="2006600"/>
          </a:xfrm>
          <a:prstGeom prst="rect">
            <a:avLst/>
          </a:prstGeom>
        </p:spPr>
      </p:pic>
    </p:spTree>
    <p:extLst>
      <p:ext uri="{BB962C8B-B14F-4D97-AF65-F5344CB8AC3E}">
        <p14:creationId xmlns:p14="http://schemas.microsoft.com/office/powerpoint/2010/main" val="1033911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p:cNvSpPr txBox="1"/>
          <p:nvPr/>
        </p:nvSpPr>
        <p:spPr>
          <a:xfrm rot="16200000">
            <a:off x="-492057" y="3490553"/>
            <a:ext cx="6273225" cy="461665"/>
          </a:xfrm>
          <a:prstGeom prst="rect">
            <a:avLst/>
          </a:prstGeom>
          <a:solidFill>
            <a:srgbClr val="FFFF00"/>
          </a:solidFill>
        </p:spPr>
        <p:txBody>
          <a:bodyPr wrap="square" rtlCol="0">
            <a:spAutoFit/>
          </a:bodyPr>
          <a:lstStyle/>
          <a:p>
            <a:r>
              <a:rPr lang="en-US" sz="2400" dirty="0" smtClean="0">
                <a:solidFill>
                  <a:srgbClr val="0070C0"/>
                </a:solidFill>
              </a:rPr>
              <a:t>College and Career Readiness Continuum</a:t>
            </a:r>
            <a:endParaRPr lang="en-US" sz="2400" dirty="0">
              <a:solidFill>
                <a:srgbClr val="0070C0"/>
              </a:solidFill>
            </a:endParaRPr>
          </a:p>
        </p:txBody>
      </p:sp>
      <p:sp>
        <p:nvSpPr>
          <p:cNvPr id="3" name="Rectangle 2"/>
          <p:cNvSpPr/>
          <p:nvPr/>
        </p:nvSpPr>
        <p:spPr>
          <a:xfrm>
            <a:off x="0" y="0"/>
            <a:ext cx="9144000" cy="830997"/>
          </a:xfrm>
          <a:prstGeom prst="rect">
            <a:avLst/>
          </a:prstGeom>
          <a:effectLst>
            <a:innerShdw blurRad="63500" dist="50800">
              <a:prstClr val="black">
                <a:alpha val="50000"/>
              </a:prstClr>
            </a:innerShdw>
          </a:effectLst>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2400" b="1" dirty="0" smtClean="0">
                <a:solidFill>
                  <a:schemeClr val="bg1"/>
                </a:solidFill>
              </a:rPr>
              <a:t>How are your plans for graduation progressing?</a:t>
            </a:r>
            <a:r>
              <a:rPr lang="en-US" sz="2400" b="1" dirty="0">
                <a:solidFill>
                  <a:schemeClr val="bg1"/>
                </a:solidFill>
              </a:rPr>
              <a:t> </a:t>
            </a:r>
            <a:r>
              <a:rPr lang="en-US" sz="2400" b="1" dirty="0" smtClean="0">
                <a:solidFill>
                  <a:schemeClr val="bg1"/>
                </a:solidFill>
              </a:rPr>
              <a:t>– p.8</a:t>
            </a:r>
          </a:p>
          <a:p>
            <a:pPr algn="ctr"/>
            <a:endParaRPr lang="en-US" sz="2400" b="1" dirty="0" smtClean="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387" y="613972"/>
            <a:ext cx="6268613" cy="627322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543" t="683" r="27330"/>
          <a:stretch/>
        </p:blipFill>
        <p:spPr>
          <a:xfrm>
            <a:off x="0" y="584777"/>
            <a:ext cx="2459112" cy="6273221"/>
          </a:xfrm>
          <a:prstGeom prst="rect">
            <a:avLst/>
          </a:prstGeom>
        </p:spPr>
      </p:pic>
    </p:spTree>
    <p:extLst>
      <p:ext uri="{BB962C8B-B14F-4D97-AF65-F5344CB8AC3E}">
        <p14:creationId xmlns:p14="http://schemas.microsoft.com/office/powerpoint/2010/main" val="201435232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6956"/>
          <a:stretch/>
        </p:blipFill>
        <p:spPr>
          <a:xfrm>
            <a:off x="5145888" y="2476673"/>
            <a:ext cx="4066505" cy="4381327"/>
          </a:xfrm>
          <a:prstGeom prst="rect">
            <a:avLst/>
          </a:prstGeom>
        </p:spPr>
      </p:pic>
      <p:sp>
        <p:nvSpPr>
          <p:cNvPr id="14" name="TextBox 13"/>
          <p:cNvSpPr txBox="1"/>
          <p:nvPr/>
        </p:nvSpPr>
        <p:spPr>
          <a:xfrm>
            <a:off x="0" y="558088"/>
            <a:ext cx="4029580" cy="584776"/>
          </a:xfrm>
          <a:prstGeom prst="rect">
            <a:avLst/>
          </a:prstGeom>
          <a:solidFill>
            <a:srgbClr val="FFFF00"/>
          </a:solidFill>
        </p:spPr>
        <p:txBody>
          <a:bodyPr wrap="square" rtlCol="0">
            <a:spAutoFit/>
          </a:bodyPr>
          <a:lstStyle/>
          <a:p>
            <a:pPr algn="ctr"/>
            <a:r>
              <a:rPr lang="en-US" sz="3200" dirty="0" smtClean="0"/>
              <a:t>Where Do You Start?</a:t>
            </a:r>
            <a:endParaRPr lang="en-US" sz="3200" dirty="0"/>
          </a:p>
        </p:txBody>
      </p:sp>
      <p:sp>
        <p:nvSpPr>
          <p:cNvPr id="5" name="Oval Callout 4"/>
          <p:cNvSpPr/>
          <p:nvPr/>
        </p:nvSpPr>
        <p:spPr>
          <a:xfrm>
            <a:off x="1061126" y="1142864"/>
            <a:ext cx="4592313" cy="3374640"/>
          </a:xfrm>
          <a:prstGeom prst="wedgeEllipseCallout">
            <a:avLst>
              <a:gd name="adj1" fmla="val 50714"/>
              <a:gd name="adj2" fmla="val 69754"/>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a:solidFill>
                  <a:schemeClr val="bg1"/>
                </a:solidFill>
              </a:rPr>
              <a:t>Set Your Goals</a:t>
            </a:r>
          </a:p>
          <a:p>
            <a:pPr algn="ctr"/>
            <a:r>
              <a:rPr lang="en-US" sz="2400" b="1" dirty="0">
                <a:solidFill>
                  <a:schemeClr val="bg1"/>
                </a:solidFill>
              </a:rPr>
              <a:t>Aim High</a:t>
            </a:r>
          </a:p>
          <a:p>
            <a:pPr algn="ctr"/>
            <a:r>
              <a:rPr lang="en-US" sz="2400" b="1" dirty="0">
                <a:solidFill>
                  <a:schemeClr val="bg1"/>
                </a:solidFill>
              </a:rPr>
              <a:t>Look for Support</a:t>
            </a:r>
          </a:p>
          <a:p>
            <a:pPr algn="ctr"/>
            <a:r>
              <a:rPr lang="en-US" sz="2400" b="1" dirty="0">
                <a:solidFill>
                  <a:schemeClr val="bg1"/>
                </a:solidFill>
              </a:rPr>
              <a:t>Have an </a:t>
            </a:r>
            <a:r>
              <a:rPr lang="en-US" sz="2400" b="1" dirty="0" smtClean="0">
                <a:solidFill>
                  <a:schemeClr val="bg1"/>
                </a:solidFill>
              </a:rPr>
              <a:t>Action Plan</a:t>
            </a:r>
            <a:endParaRPr lang="en-US" sz="2400" b="1"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554" y="0"/>
            <a:ext cx="1666568" cy="2499852"/>
          </a:xfrm>
          <a:prstGeom prst="rect">
            <a:avLst/>
          </a:prstGeom>
        </p:spPr>
      </p:pic>
    </p:spTree>
    <p:custDataLst>
      <p:tags r:id="rId1"/>
    </p:custDataLst>
    <p:extLst>
      <p:ext uri="{BB962C8B-B14F-4D97-AF65-F5344CB8AC3E}">
        <p14:creationId xmlns:p14="http://schemas.microsoft.com/office/powerpoint/2010/main" val="1144108930"/>
      </p:ext>
    </p:extLst>
  </p:cSld>
  <p:clrMapOvr>
    <a:masterClrMapping/>
  </p:clrMapOvr>
  <mc:AlternateContent xmlns:mc="http://schemas.openxmlformats.org/markup-compatibility/2006" xmlns:p14="http://schemas.microsoft.com/office/powerpoint/2010/main">
    <mc:Choice Requires="p14">
      <p:transition spd="slow" p14:dur="1600" advTm="4817">
        <p14:gallery dir="l"/>
      </p:transition>
    </mc:Choice>
    <mc:Fallback xmlns="">
      <p:transition spd="slow" advTm="48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Rectangle 2"/>
          <p:cNvSpPr/>
          <p:nvPr/>
        </p:nvSpPr>
        <p:spPr>
          <a:xfrm>
            <a:off x="-4748" y="-16618"/>
            <a:ext cx="9148748" cy="584775"/>
          </a:xfrm>
          <a:prstGeom prst="rect">
            <a:avLst/>
          </a:prstGeom>
          <a:effectLst>
            <a:innerShdw blurRad="63500" dist="50800">
              <a:prstClr val="black">
                <a:alpha val="50000"/>
              </a:prstClr>
            </a:innerShdw>
          </a:effectLst>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3200" b="1" dirty="0" smtClean="0">
                <a:solidFill>
                  <a:schemeClr val="bg1"/>
                </a:solidFill>
              </a:rPr>
              <a:t>Reflection 1 – p.9</a:t>
            </a:r>
            <a:endParaRPr lang="en-US" sz="3200" b="1"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852" y="594213"/>
            <a:ext cx="6769100" cy="6263787"/>
          </a:xfrm>
          <a:prstGeom prst="rect">
            <a:avLst/>
          </a:prstGeom>
        </p:spPr>
      </p:pic>
      <p:pic>
        <p:nvPicPr>
          <p:cNvPr id="2" name="Picture 1" descr="Screen Shot 2017-02-12 at 5.21.51 PM.png"/>
          <p:cNvPicPr>
            <a:picLocks noChangeAspect="1"/>
          </p:cNvPicPr>
          <p:nvPr/>
        </p:nvPicPr>
        <p:blipFill rotWithShape="1">
          <a:blip r:embed="rId4">
            <a:extLst>
              <a:ext uri="{28A0092B-C50C-407E-A947-70E740481C1C}">
                <a14:useLocalDpi xmlns:a14="http://schemas.microsoft.com/office/drawing/2010/main" val="0"/>
              </a:ext>
            </a:extLst>
          </a:blip>
          <a:srcRect l="12842"/>
          <a:stretch/>
        </p:blipFill>
        <p:spPr>
          <a:xfrm>
            <a:off x="6963380" y="5816600"/>
            <a:ext cx="2180619" cy="1041400"/>
          </a:xfrm>
          <a:prstGeom prst="rect">
            <a:avLst/>
          </a:prstGeom>
        </p:spPr>
      </p:pic>
    </p:spTree>
    <p:extLst>
      <p:ext uri="{BB962C8B-B14F-4D97-AF65-F5344CB8AC3E}">
        <p14:creationId xmlns:p14="http://schemas.microsoft.com/office/powerpoint/2010/main" val="13194530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Screen Shot 2016-07-25 at 4.15.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23" y="1197139"/>
            <a:ext cx="3147050" cy="49231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1935" t="3466" r="27305" b="42097"/>
          <a:stretch/>
        </p:blipFill>
        <p:spPr>
          <a:xfrm>
            <a:off x="7397497" y="4280475"/>
            <a:ext cx="1716730" cy="2577525"/>
          </a:xfrm>
          <a:prstGeom prst="rect">
            <a:avLst/>
          </a:prstGeom>
        </p:spPr>
      </p:pic>
      <p:sp>
        <p:nvSpPr>
          <p:cNvPr id="5" name="TextBox 4"/>
          <p:cNvSpPr txBox="1"/>
          <p:nvPr/>
        </p:nvSpPr>
        <p:spPr>
          <a:xfrm>
            <a:off x="221226" y="0"/>
            <a:ext cx="3804447" cy="584776"/>
          </a:xfrm>
          <a:prstGeom prst="rect">
            <a:avLst/>
          </a:prstGeom>
          <a:solidFill>
            <a:srgbClr val="FFFF00"/>
          </a:solidFill>
        </p:spPr>
        <p:txBody>
          <a:bodyPr wrap="none" rtlCol="0">
            <a:spAutoFit/>
          </a:bodyPr>
          <a:lstStyle/>
          <a:p>
            <a:r>
              <a:rPr lang="en-US" sz="3200" dirty="0" smtClean="0"/>
              <a:t> </a:t>
            </a:r>
            <a:r>
              <a:rPr lang="en-US" sz="3200" dirty="0"/>
              <a:t>F</a:t>
            </a:r>
            <a:r>
              <a:rPr lang="en-US" sz="3200" dirty="0" smtClean="0"/>
              <a:t>or Your SUCCESS!!</a:t>
            </a:r>
            <a:endParaRPr lang="en-US" sz="3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500" y="584775"/>
            <a:ext cx="4635500" cy="3695700"/>
          </a:xfrm>
          <a:prstGeom prst="rect">
            <a:avLst/>
          </a:prstGeom>
        </p:spPr>
      </p:pic>
    </p:spTree>
    <p:extLst>
      <p:ext uri="{BB962C8B-B14F-4D97-AF65-F5344CB8AC3E}">
        <p14:creationId xmlns:p14="http://schemas.microsoft.com/office/powerpoint/2010/main" val="1243081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695029"/>
          </a:xfrm>
          <a:solidFill>
            <a:srgbClr val="FFFF00"/>
          </a:solidFill>
        </p:spPr>
        <p:txBody>
          <a:bodyPr/>
          <a:lstStyle/>
          <a:p>
            <a:pPr algn="ctr"/>
            <a:r>
              <a:rPr lang="en-US" sz="3200" dirty="0" smtClean="0">
                <a:solidFill>
                  <a:schemeClr val="tx1"/>
                </a:solidFill>
                <a:latin typeface="+mn-lt"/>
                <a:ea typeface="+mn-ea"/>
                <a:cs typeface="+mn-cs"/>
              </a:rPr>
              <a:t>Time to Debrief</a:t>
            </a:r>
            <a:endParaRPr lang="en-US" sz="3200" dirty="0">
              <a:solidFill>
                <a:schemeClr val="tx1"/>
              </a:solidFill>
              <a:latin typeface="+mn-lt"/>
              <a:ea typeface="+mn-ea"/>
              <a:cs typeface="+mn-cs"/>
            </a:endParaRPr>
          </a:p>
        </p:txBody>
      </p:sp>
      <p:sp>
        <p:nvSpPr>
          <p:cNvPr id="3" name="Content Placeholder 2"/>
          <p:cNvSpPr>
            <a:spLocks noGrp="1"/>
          </p:cNvSpPr>
          <p:nvPr>
            <p:ph idx="1"/>
          </p:nvPr>
        </p:nvSpPr>
        <p:spPr>
          <a:xfrm>
            <a:off x="418237" y="1464787"/>
            <a:ext cx="6853471" cy="2657841"/>
          </a:xfrm>
        </p:spPr>
        <p:txBody>
          <a:bodyPr>
            <a:noAutofit/>
          </a:bodyPr>
          <a:lstStyle/>
          <a:p>
            <a:r>
              <a:rPr lang="en-US" sz="2800" dirty="0" smtClean="0">
                <a:solidFill>
                  <a:schemeClr val="bg1"/>
                </a:solidFill>
              </a:rPr>
              <a:t>Today I learned:</a:t>
            </a:r>
          </a:p>
          <a:p>
            <a:pPr lvl="1"/>
            <a:r>
              <a:rPr lang="en-US" sz="2800" dirty="0" smtClean="0">
                <a:solidFill>
                  <a:schemeClr val="bg1"/>
                </a:solidFill>
              </a:rPr>
              <a:t>1. ______________________</a:t>
            </a:r>
          </a:p>
          <a:p>
            <a:pPr lvl="1"/>
            <a:r>
              <a:rPr lang="en-US" sz="2800" dirty="0" smtClean="0">
                <a:solidFill>
                  <a:schemeClr val="bg1"/>
                </a:solidFill>
              </a:rPr>
              <a:t>2. ______________________</a:t>
            </a:r>
          </a:p>
          <a:p>
            <a:pPr lvl="1"/>
            <a:r>
              <a:rPr lang="en-US" sz="2800" dirty="0" smtClean="0">
                <a:solidFill>
                  <a:schemeClr val="bg1"/>
                </a:solidFill>
              </a:rPr>
              <a:t>3. ______________________</a:t>
            </a:r>
          </a:p>
        </p:txBody>
      </p:sp>
      <p:pic>
        <p:nvPicPr>
          <p:cNvPr id="7" name="Picture 6" descr="student-study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4122628"/>
            <a:ext cx="4178299" cy="2704471"/>
          </a:xfrm>
          <a:prstGeom prst="rect">
            <a:avLst/>
          </a:prstGeom>
        </p:spPr>
      </p:pic>
      <p:pic>
        <p:nvPicPr>
          <p:cNvPr id="4" name="Picture 3" descr="Screen Shot 2017-02-12 at 5.24.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7100" y="1758163"/>
            <a:ext cx="3136900" cy="889000"/>
          </a:xfrm>
          <a:prstGeom prst="rect">
            <a:avLst/>
          </a:prstGeom>
        </p:spPr>
      </p:pic>
    </p:spTree>
    <p:extLst>
      <p:ext uri="{BB962C8B-B14F-4D97-AF65-F5344CB8AC3E}">
        <p14:creationId xmlns:p14="http://schemas.microsoft.com/office/powerpoint/2010/main" val="37067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ags/tag2.xml><?xml version="1.0" encoding="utf-8"?>
<p:tagLst xmlns:a="http://schemas.openxmlformats.org/drawingml/2006/main" xmlns:r="http://schemas.openxmlformats.org/officeDocument/2006/relationships" xmlns:p="http://schemas.openxmlformats.org/presentationml/2006/main">
  <p:tag name="TIMING" val="|0.7|5|1.2"/>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78811</TotalTime>
  <Words>1442</Words>
  <Application>Microsoft Macintosh PowerPoint</Application>
  <PresentationFormat>On-screen Show (4:3)</PresentationFormat>
  <Paragraphs>76</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Trebuchet MS</vt:lpstr>
      <vt:lpstr>Wingdings 3</vt:lpstr>
      <vt:lpstr>Arial</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to Debrief</vt:lpstr>
      <vt:lpstr>PowerPoint Presentation</vt:lpstr>
    </vt:vector>
  </TitlesOfParts>
  <Company>The Fumero Group</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Sylvia Fumero</dc:creator>
  <cp:lastModifiedBy>Sylvia Fumero</cp:lastModifiedBy>
  <cp:revision>199</cp:revision>
  <dcterms:created xsi:type="dcterms:W3CDTF">2016-05-31T04:22:58Z</dcterms:created>
  <dcterms:modified xsi:type="dcterms:W3CDTF">2017-03-20T23:09:43Z</dcterms:modified>
</cp:coreProperties>
</file>